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4"/>
  </p:notesMasterIdLst>
  <p:handoutMasterIdLst>
    <p:handoutMasterId r:id="rId25"/>
  </p:handoutMasterIdLst>
  <p:sldIdLst>
    <p:sldId id="258" r:id="rId2"/>
    <p:sldId id="280" r:id="rId3"/>
    <p:sldId id="292" r:id="rId4"/>
    <p:sldId id="287" r:id="rId5"/>
    <p:sldId id="283" r:id="rId6"/>
    <p:sldId id="285" r:id="rId7"/>
    <p:sldId id="284" r:id="rId8"/>
    <p:sldId id="286" r:id="rId9"/>
    <p:sldId id="289" r:id="rId10"/>
    <p:sldId id="278" r:id="rId11"/>
    <p:sldId id="281" r:id="rId12"/>
    <p:sldId id="282" r:id="rId13"/>
    <p:sldId id="290" r:id="rId14"/>
    <p:sldId id="291" r:id="rId15"/>
    <p:sldId id="279" r:id="rId16"/>
    <p:sldId id="288" r:id="rId17"/>
    <p:sldId id="273" r:id="rId18"/>
    <p:sldId id="265" r:id="rId19"/>
    <p:sldId id="266" r:id="rId20"/>
    <p:sldId id="259" r:id="rId21"/>
    <p:sldId id="261"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0066"/>
    <a:srgbClr val="00CC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68" autoAdjust="0"/>
  </p:normalViewPr>
  <p:slideViewPr>
    <p:cSldViewPr>
      <p:cViewPr varScale="1">
        <p:scale>
          <a:sx n="55" d="100"/>
          <a:sy n="55" d="100"/>
        </p:scale>
        <p:origin x="18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0BE04-8EFB-44B1-B7F0-7BE93BA05BAE}" type="datetimeFigureOut">
              <a:rPr lang="en-US" smtClean="0"/>
              <a:t>7/22/2017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42A83A-FC46-44E1-9BBA-DD90606334D0}" type="slidenum">
              <a:rPr lang="en-US" smtClean="0"/>
              <a:t>‹#›</a:t>
            </a:fld>
            <a:endParaRPr lang="en-US"/>
          </a:p>
        </p:txBody>
      </p:sp>
    </p:spTree>
    <p:extLst>
      <p:ext uri="{BB962C8B-B14F-4D97-AF65-F5344CB8AC3E}">
        <p14:creationId xmlns:p14="http://schemas.microsoft.com/office/powerpoint/2010/main" val="3159591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8895D-E8DE-4349-8026-6F9CB9215078}" type="datetimeFigureOut">
              <a:rPr lang="en-US" smtClean="0"/>
              <a:pPr/>
              <a:t>7/22/2017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10711-C2DE-48C5-BF3E-E9A87850483C}" type="slidenum">
              <a:rPr lang="en-US" smtClean="0"/>
              <a:pPr/>
              <a:t>‹#›</a:t>
            </a:fld>
            <a:endParaRPr lang="en-US"/>
          </a:p>
        </p:txBody>
      </p:sp>
    </p:spTree>
    <p:extLst>
      <p:ext uri="{BB962C8B-B14F-4D97-AF65-F5344CB8AC3E}">
        <p14:creationId xmlns:p14="http://schemas.microsoft.com/office/powerpoint/2010/main" val="47549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This PowerPoint</a:t>
            </a:r>
            <a:r>
              <a:rPr lang="en-US" sz="1800" baseline="0" dirty="0"/>
              <a:t> will be used during the back-to-school Open House sessions on August 1</a:t>
            </a:r>
            <a:r>
              <a:rPr lang="en-US" sz="1800" baseline="30000" dirty="0"/>
              <a:t>st</a:t>
            </a:r>
            <a:r>
              <a:rPr lang="en-US" sz="1800" baseline="0" dirty="0"/>
              <a:t> &amp; 3</a:t>
            </a:r>
            <a:r>
              <a:rPr lang="en-US" sz="1800" baseline="30000" dirty="0"/>
              <a:t>rd</a:t>
            </a:r>
            <a:r>
              <a:rPr lang="en-US" sz="1800" baseline="0" dirty="0"/>
              <a:t>  2017.  All information grading policy, parent involvement, student handbook, pickup/drop off procedures, and bus route slides must remain the same for each class presentation.  The three slides (All About Me, Communication, and Daily Schedule) should be edited by each homeroom teacher to represent their personal information.  </a:t>
            </a:r>
          </a:p>
          <a:p>
            <a:endParaRPr lang="en-US" sz="1800" baseline="0" dirty="0"/>
          </a:p>
          <a:p>
            <a:r>
              <a:rPr lang="en-US" sz="1800" baseline="0" dirty="0"/>
              <a:t>All pictures and colors may be edited, as well, but remember do not change any of the information on the school wide slides.  </a:t>
            </a:r>
            <a:endParaRPr lang="en-US" sz="1800"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a:t>
            </a:fld>
            <a:endParaRPr lang="en-US"/>
          </a:p>
        </p:txBody>
      </p:sp>
    </p:spTree>
    <p:extLst>
      <p:ext uri="{BB962C8B-B14F-4D97-AF65-F5344CB8AC3E}">
        <p14:creationId xmlns:p14="http://schemas.microsoft.com/office/powerpoint/2010/main" val="211916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19</a:t>
            </a:fld>
            <a:endParaRPr lang="en-US"/>
          </a:p>
        </p:txBody>
      </p:sp>
    </p:spTree>
    <p:extLst>
      <p:ext uri="{BB962C8B-B14F-4D97-AF65-F5344CB8AC3E}">
        <p14:creationId xmlns:p14="http://schemas.microsoft.com/office/powerpoint/2010/main" val="78746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20</a:t>
            </a:fld>
            <a:endParaRPr lang="en-US"/>
          </a:p>
        </p:txBody>
      </p:sp>
    </p:spTree>
    <p:extLst>
      <p:ext uri="{BB962C8B-B14F-4D97-AF65-F5344CB8AC3E}">
        <p14:creationId xmlns:p14="http://schemas.microsoft.com/office/powerpoint/2010/main" val="171668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21</a:t>
            </a:fld>
            <a:endParaRPr lang="en-US"/>
          </a:p>
        </p:txBody>
      </p:sp>
    </p:spTree>
    <p:extLst>
      <p:ext uri="{BB962C8B-B14F-4D97-AF65-F5344CB8AC3E}">
        <p14:creationId xmlns:p14="http://schemas.microsoft.com/office/powerpoint/2010/main" val="354928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If parents do not know their child’s bus number or route</a:t>
            </a:r>
            <a:r>
              <a:rPr lang="en-US" sz="1600" baseline="0" dirty="0"/>
              <a:t> information, please direct them to the LIBRARY before they leave the school.  </a:t>
            </a:r>
            <a:endParaRPr lang="en-US" sz="1600"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22</a:t>
            </a:fld>
            <a:endParaRPr lang="en-US"/>
          </a:p>
        </p:txBody>
      </p:sp>
    </p:spTree>
    <p:extLst>
      <p:ext uri="{BB962C8B-B14F-4D97-AF65-F5344CB8AC3E}">
        <p14:creationId xmlns:p14="http://schemas.microsoft.com/office/powerpoint/2010/main" val="258515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2</a:t>
            </a:fld>
            <a:endParaRPr lang="en-US"/>
          </a:p>
        </p:txBody>
      </p:sp>
    </p:spTree>
    <p:extLst>
      <p:ext uri="{BB962C8B-B14F-4D97-AF65-F5344CB8AC3E}">
        <p14:creationId xmlns:p14="http://schemas.microsoft.com/office/powerpoint/2010/main" val="117536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4</a:t>
            </a:fld>
            <a:endParaRPr lang="en-US"/>
          </a:p>
        </p:txBody>
      </p:sp>
    </p:spTree>
    <p:extLst>
      <p:ext uri="{BB962C8B-B14F-4D97-AF65-F5344CB8AC3E}">
        <p14:creationId xmlns:p14="http://schemas.microsoft.com/office/powerpoint/2010/main" val="252730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parents when folders and planners will be sent home.  Let parents know</a:t>
            </a:r>
            <a:r>
              <a:rPr lang="en-US" baseline="0" dirty="0"/>
              <a:t> which day graded papers will be sent home (usually Tuesday of each week).</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8</a:t>
            </a:fld>
            <a:endParaRPr lang="en-US"/>
          </a:p>
        </p:txBody>
      </p:sp>
    </p:spTree>
    <p:extLst>
      <p:ext uri="{BB962C8B-B14F-4D97-AF65-F5344CB8AC3E}">
        <p14:creationId xmlns:p14="http://schemas.microsoft.com/office/powerpoint/2010/main" val="36434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dates on this slide are DISTRICT dates for</a:t>
            </a:r>
            <a:r>
              <a:rPr lang="en-US" baseline="0" dirty="0"/>
              <a:t> progress reports and report cards.  Point out to the parents that the teachers at WES send home WEEKLY progress reports to keep them informed.  </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10</a:t>
            </a:fld>
            <a:endParaRPr lang="en-US"/>
          </a:p>
        </p:txBody>
      </p:sp>
    </p:spTree>
    <p:extLst>
      <p:ext uri="{BB962C8B-B14F-4D97-AF65-F5344CB8AC3E}">
        <p14:creationId xmlns:p14="http://schemas.microsoft.com/office/powerpoint/2010/main" val="200854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dates on this slide are DISTRICT dates for</a:t>
            </a:r>
            <a:r>
              <a:rPr lang="en-US" baseline="0" dirty="0"/>
              <a:t> progress reports.  Point out to the parents that the teachers at WES send home WEEKLY progress reports to keep them informed.  </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11</a:t>
            </a:fld>
            <a:endParaRPr lang="en-US"/>
          </a:p>
        </p:txBody>
      </p:sp>
    </p:spTree>
    <p:extLst>
      <p:ext uri="{BB962C8B-B14F-4D97-AF65-F5344CB8AC3E}">
        <p14:creationId xmlns:p14="http://schemas.microsoft.com/office/powerpoint/2010/main" val="145766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dates on this slide are DISTRICT dates for</a:t>
            </a:r>
            <a:r>
              <a:rPr lang="en-US" baseline="0" dirty="0"/>
              <a:t> report cards.  Point out to the parents that the teachers at WES send home WEEKLY progress reports to keep them informed.  </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12</a:t>
            </a:fld>
            <a:endParaRPr lang="en-US"/>
          </a:p>
        </p:txBody>
      </p:sp>
    </p:spTree>
    <p:extLst>
      <p:ext uri="{BB962C8B-B14F-4D97-AF65-F5344CB8AC3E}">
        <p14:creationId xmlns:p14="http://schemas.microsoft.com/office/powerpoint/2010/main" val="149422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stress</a:t>
            </a:r>
            <a:r>
              <a:rPr lang="en-US" baseline="0" dirty="0"/>
              <a:t> the importance of the parents walking their child into the school when they arrive after 8:00 AM.  ALL parents must sign them through the front office.  Also let parents know that in order to check out their child, they must provide a VALID ID and anyone checking out must be registered in STI.  </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17</a:t>
            </a:fld>
            <a:endParaRPr lang="en-US"/>
          </a:p>
        </p:txBody>
      </p:sp>
    </p:spTree>
    <p:extLst>
      <p:ext uri="{BB962C8B-B14F-4D97-AF65-F5344CB8AC3E}">
        <p14:creationId xmlns:p14="http://schemas.microsoft.com/office/powerpoint/2010/main" val="265541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a:t>
            </a:r>
            <a:r>
              <a:rPr lang="en-US" baseline="0" dirty="0"/>
              <a:t> discussing the Parent Service Incentive Program, tell parents how they can help out in your classroom and around the school.  </a:t>
            </a:r>
            <a:endParaRPr lang="en-US" dirty="0"/>
          </a:p>
        </p:txBody>
      </p:sp>
      <p:sp>
        <p:nvSpPr>
          <p:cNvPr id="4" name="Slide Number Placeholder 3"/>
          <p:cNvSpPr>
            <a:spLocks noGrp="1"/>
          </p:cNvSpPr>
          <p:nvPr>
            <p:ph type="sldNum" sz="quarter" idx="10"/>
          </p:nvPr>
        </p:nvSpPr>
        <p:spPr/>
        <p:txBody>
          <a:bodyPr/>
          <a:lstStyle/>
          <a:p>
            <a:fld id="{84610711-C2DE-48C5-BF3E-E9A87850483C}" type="slidenum">
              <a:rPr lang="en-US" smtClean="0"/>
              <a:pPr/>
              <a:t>18</a:t>
            </a:fld>
            <a:endParaRPr lang="en-US"/>
          </a:p>
        </p:txBody>
      </p:sp>
    </p:spTree>
    <p:extLst>
      <p:ext uri="{BB962C8B-B14F-4D97-AF65-F5344CB8AC3E}">
        <p14:creationId xmlns:p14="http://schemas.microsoft.com/office/powerpoint/2010/main" val="224717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47A365B-2A4E-4952-B98A-7044EE355561}" type="datetimeFigureOut">
              <a:rPr lang="en-US" smtClean="0"/>
              <a:pPr/>
              <a:t>7/22/2017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31A585-E71F-4A58-995D-86AAF864761D}"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23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A365B-2A4E-4952-B98A-7044EE355561}"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4514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A365B-2A4E-4952-B98A-7044EE355561}"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52596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A365B-2A4E-4952-B98A-7044EE355561}"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51640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7A365B-2A4E-4952-B98A-7044EE355561}"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1A585-E71F-4A58-995D-86AAF864761D}"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1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A365B-2A4E-4952-B98A-7044EE355561}"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268106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7A365B-2A4E-4952-B98A-7044EE355561}" type="datetimeFigureOut">
              <a:rPr lang="en-US" smtClean="0"/>
              <a:pPr/>
              <a:t>7/22/2017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250499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A365B-2A4E-4952-B98A-7044EE355561}" type="datetimeFigureOut">
              <a:rPr lang="en-US" smtClean="0"/>
              <a:pPr/>
              <a:t>7/22/2017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41300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A365B-2A4E-4952-B98A-7044EE355561}" type="datetimeFigureOut">
              <a:rPr lang="en-US" smtClean="0"/>
              <a:pPr/>
              <a:t>7/22/2017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411637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7A365B-2A4E-4952-B98A-7044EE355561}"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137899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7A365B-2A4E-4952-B98A-7044EE355561}"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1A585-E71F-4A58-995D-86AAF864761D}" type="slidenum">
              <a:rPr lang="en-US" smtClean="0"/>
              <a:pPr/>
              <a:t>‹#›</a:t>
            </a:fld>
            <a:endParaRPr lang="en-US"/>
          </a:p>
        </p:txBody>
      </p:sp>
    </p:spTree>
    <p:extLst>
      <p:ext uri="{BB962C8B-B14F-4D97-AF65-F5344CB8AC3E}">
        <p14:creationId xmlns:p14="http://schemas.microsoft.com/office/powerpoint/2010/main" val="16974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F47A365B-2A4E-4952-B98A-7044EE355561}" type="datetimeFigureOut">
              <a:rPr lang="en-US" smtClean="0"/>
              <a:pPr/>
              <a:t>7/22/2017</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EA31A585-E71F-4A58-995D-86AAF864761D}" type="slidenum">
              <a:rPr lang="en-US" smtClean="0"/>
              <a:pPr/>
              <a:t>‹#›</a:t>
            </a:fld>
            <a:endParaRPr lang="en-US"/>
          </a:p>
        </p:txBody>
      </p:sp>
    </p:spTree>
    <p:extLst>
      <p:ext uri="{BB962C8B-B14F-4D97-AF65-F5344CB8AC3E}">
        <p14:creationId xmlns:p14="http://schemas.microsoft.com/office/powerpoint/2010/main" val="347158984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dentakid.com/wp-content/uploads/2014/05/CCSS.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pcboe.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pcboe.net/w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carnes@mypcboe.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21149"/>
            <a:ext cx="7458292" cy="3581400"/>
          </a:xfrm>
        </p:spPr>
        <p:txBody>
          <a:bodyPr>
            <a:normAutofit fontScale="90000"/>
          </a:bodyPr>
          <a:lstStyle/>
          <a:p>
            <a:pPr algn="ctr"/>
            <a:br>
              <a:rPr lang="en-US" dirty="0">
                <a:latin typeface="Kristen ITC" pitchFamily="66" charset="0"/>
              </a:rPr>
            </a:br>
            <a:r>
              <a:rPr lang="en-US" dirty="0">
                <a:latin typeface="Kristen ITC" pitchFamily="66" charset="0"/>
              </a:rPr>
              <a:t>    </a:t>
            </a:r>
            <a:br>
              <a:rPr lang="en-US" dirty="0">
                <a:latin typeface="Kristen ITC" pitchFamily="66" charset="0"/>
              </a:rPr>
            </a:br>
            <a:r>
              <a:rPr lang="en-US" sz="10700" b="1" dirty="0">
                <a:solidFill>
                  <a:srgbClr val="0070C0"/>
                </a:solidFill>
                <a:latin typeface="Baskerville Old Face" panose="02020602080505020303" pitchFamily="18" charset="0"/>
              </a:rPr>
              <a:t>Welcome</a:t>
            </a:r>
            <a:br>
              <a:rPr lang="en-US" b="1" dirty="0">
                <a:solidFill>
                  <a:srgbClr val="0070C0"/>
                </a:solidFill>
                <a:latin typeface="Baskerville Old Face" panose="02020602080505020303" pitchFamily="18" charset="0"/>
              </a:rPr>
            </a:br>
            <a:r>
              <a:rPr lang="en-US" b="1" dirty="0">
                <a:solidFill>
                  <a:srgbClr val="0070C0"/>
                </a:solidFill>
                <a:latin typeface="Baskerville Old Face" panose="02020602080505020303" pitchFamily="18" charset="0"/>
              </a:rPr>
              <a:t>to</a:t>
            </a:r>
            <a:br>
              <a:rPr lang="en-US" b="1" dirty="0">
                <a:solidFill>
                  <a:srgbClr val="0070C0"/>
                </a:solidFill>
                <a:latin typeface="Baskerville Old Face" panose="02020602080505020303" pitchFamily="18" charset="0"/>
              </a:rPr>
            </a:br>
            <a:br>
              <a:rPr lang="en-US" sz="1500" b="1" dirty="0">
                <a:solidFill>
                  <a:srgbClr val="0070C0"/>
                </a:solidFill>
                <a:latin typeface="Baskerville Old Face" panose="02020602080505020303" pitchFamily="18" charset="0"/>
              </a:rPr>
            </a:br>
            <a:r>
              <a:rPr lang="en-US" sz="5300" b="1" dirty="0">
                <a:solidFill>
                  <a:srgbClr val="0070C0"/>
                </a:solidFill>
                <a:latin typeface="Baskerville Old Face" panose="02020602080505020303" pitchFamily="18" charset="0"/>
              </a:rPr>
              <a:t>Westview Elementary School</a:t>
            </a:r>
            <a:br>
              <a:rPr lang="en-US" b="1" dirty="0">
                <a:solidFill>
                  <a:srgbClr val="0070C0"/>
                </a:solidFill>
                <a:latin typeface="Baskerville Old Face" panose="02020602080505020303" pitchFamily="18" charset="0"/>
              </a:rPr>
            </a:br>
            <a:br>
              <a:rPr lang="en-US" b="1" dirty="0">
                <a:solidFill>
                  <a:srgbClr val="0070C0"/>
                </a:solidFill>
                <a:latin typeface="Baskerville Old Face" panose="02020602080505020303" pitchFamily="18" charset="0"/>
              </a:rPr>
            </a:br>
            <a:r>
              <a:rPr lang="en-US" sz="4900" b="1" dirty="0">
                <a:solidFill>
                  <a:srgbClr val="0070C0"/>
                </a:solidFill>
                <a:latin typeface="Baskerville Old Face" panose="02020602080505020303" pitchFamily="18" charset="0"/>
              </a:rPr>
              <a:t>2017-2018 </a:t>
            </a:r>
            <a:br>
              <a:rPr lang="en-US" b="1" dirty="0">
                <a:solidFill>
                  <a:srgbClr val="0070C0"/>
                </a:solidFill>
                <a:latin typeface="Arial Rounded MT Bold" panose="020F0704030504030204" pitchFamily="34" charset="0"/>
              </a:rPr>
            </a:br>
            <a:br>
              <a:rPr lang="en-US" dirty="0">
                <a:latin typeface="Kristen ITC" pitchFamily="66" charset="0"/>
              </a:rPr>
            </a:br>
            <a:endParaRPr lang="en-US" dirty="0">
              <a:latin typeface="Kristen ITC" pitchFamily="66" charset="0"/>
            </a:endParaRPr>
          </a:p>
        </p:txBody>
      </p:sp>
      <p:sp>
        <p:nvSpPr>
          <p:cNvPr id="15361" name="Rectangle 1"/>
          <p:cNvSpPr>
            <a:spLocks noChangeArrowheads="1"/>
          </p:cNvSpPr>
          <p:nvPr/>
        </p:nvSpPr>
        <p:spPr bwMode="auto">
          <a:xfrm>
            <a:off x="0" y="43934"/>
            <a:ext cx="3129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t>
            </a:r>
            <a:endParaRPr kumimoji="0" lang="en-US" sz="85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667000" y="4267200"/>
            <a:ext cx="335280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41" y="152400"/>
            <a:ext cx="8229600" cy="1143000"/>
          </a:xfrm>
        </p:spPr>
        <p:txBody>
          <a:bodyPr>
            <a:normAutofit/>
          </a:bodyPr>
          <a:lstStyle/>
          <a:p>
            <a:pPr algn="ctr"/>
            <a:r>
              <a:rPr lang="en-US" sz="7200" b="1" dirty="0">
                <a:solidFill>
                  <a:srgbClr val="0070C0"/>
                </a:solidFill>
                <a:latin typeface="Baskerville Old Face" panose="02020602080505020303" pitchFamily="18" charset="0"/>
              </a:rPr>
              <a:t>Grading Policy</a:t>
            </a:r>
          </a:p>
        </p:txBody>
      </p:sp>
      <p:sp>
        <p:nvSpPr>
          <p:cNvPr id="3" name="Content Placeholder 2"/>
          <p:cNvSpPr>
            <a:spLocks noGrp="1"/>
          </p:cNvSpPr>
          <p:nvPr>
            <p:ph idx="1"/>
          </p:nvPr>
        </p:nvSpPr>
        <p:spPr>
          <a:xfrm>
            <a:off x="423041" y="1295400"/>
            <a:ext cx="8229600" cy="5105400"/>
          </a:xfrm>
        </p:spPr>
        <p:txBody>
          <a:bodyPr>
            <a:normAutofit fontScale="25000" lnSpcReduction="20000"/>
          </a:bodyPr>
          <a:lstStyle/>
          <a:p>
            <a:pPr>
              <a:buNone/>
            </a:pPr>
            <a:r>
              <a:rPr lang="en-US" sz="8000" b="1" u="sng" dirty="0">
                <a:solidFill>
                  <a:srgbClr val="FF0000"/>
                </a:solidFill>
                <a:latin typeface="Arial Rounded MT Bold" panose="020F0704030504030204" pitchFamily="34" charset="0"/>
              </a:rPr>
              <a:t>Grading Scale</a:t>
            </a:r>
          </a:p>
          <a:p>
            <a:pPr>
              <a:buNone/>
            </a:pPr>
            <a:endParaRPr lang="en-US" sz="4800" dirty="0">
              <a:solidFill>
                <a:srgbClr val="FF0000"/>
              </a:solidFill>
              <a:latin typeface="Arial Rounded MT Bold" panose="020F0704030504030204" pitchFamily="34" charset="0"/>
            </a:endParaRPr>
          </a:p>
          <a:p>
            <a:pPr>
              <a:buNone/>
            </a:pPr>
            <a:r>
              <a:rPr lang="en-US" sz="8000" dirty="0">
                <a:solidFill>
                  <a:srgbClr val="0070C0"/>
                </a:solidFill>
                <a:latin typeface="Arial Rounded MT Bold" panose="020F0704030504030204" pitchFamily="34" charset="0"/>
              </a:rPr>
              <a:t>  Evaluation will be based on a child’s progress towards </a:t>
            </a:r>
            <a:r>
              <a:rPr lang="en-US" sz="8000" dirty="0">
                <a:solidFill>
                  <a:srgbClr val="FF0000"/>
                </a:solidFill>
                <a:latin typeface="Arial Rounded MT Bold" panose="020F0704030504030204" pitchFamily="34" charset="0"/>
              </a:rPr>
              <a:t>mastering state and local standards</a:t>
            </a:r>
            <a:r>
              <a:rPr lang="en-US" sz="8000" dirty="0">
                <a:solidFill>
                  <a:srgbClr val="0070C0"/>
                </a:solidFill>
                <a:latin typeface="Arial Rounded MT Bold" panose="020F0704030504030204" pitchFamily="34" charset="0"/>
              </a:rPr>
              <a:t>.  The following grading scale will be used on report cards:</a:t>
            </a:r>
          </a:p>
          <a:p>
            <a:pPr>
              <a:buNone/>
            </a:pPr>
            <a:r>
              <a:rPr lang="en-US" sz="8000" dirty="0">
                <a:solidFill>
                  <a:srgbClr val="0070C0"/>
                </a:solidFill>
                <a:latin typeface="Arial Rounded MT Bold" panose="020F0704030504030204" pitchFamily="34" charset="0"/>
              </a:rPr>
              <a:t>A-Excellent	90 – 100</a:t>
            </a:r>
          </a:p>
          <a:p>
            <a:pPr>
              <a:buNone/>
            </a:pPr>
            <a:r>
              <a:rPr lang="en-US" sz="8000" dirty="0">
                <a:solidFill>
                  <a:srgbClr val="0070C0"/>
                </a:solidFill>
                <a:latin typeface="Arial Rounded MT Bold" panose="020F0704030504030204" pitchFamily="34" charset="0"/>
              </a:rPr>
              <a:t>B-Good		80 –   89</a:t>
            </a:r>
          </a:p>
          <a:p>
            <a:pPr>
              <a:buNone/>
            </a:pPr>
            <a:r>
              <a:rPr lang="en-US" sz="8000" dirty="0">
                <a:solidFill>
                  <a:srgbClr val="0070C0"/>
                </a:solidFill>
                <a:latin typeface="Arial Rounded MT Bold" panose="020F0704030504030204" pitchFamily="34" charset="0"/>
              </a:rPr>
              <a:t>C-Fair		70 –   79</a:t>
            </a:r>
          </a:p>
          <a:p>
            <a:pPr>
              <a:buNone/>
            </a:pPr>
            <a:r>
              <a:rPr lang="en-US" sz="8000" dirty="0">
                <a:solidFill>
                  <a:srgbClr val="0070C0"/>
                </a:solidFill>
                <a:latin typeface="Arial Rounded MT Bold" panose="020F0704030504030204" pitchFamily="34" charset="0"/>
              </a:rPr>
              <a:t>D-Poor		60 –   69</a:t>
            </a:r>
          </a:p>
          <a:p>
            <a:pPr>
              <a:buNone/>
            </a:pPr>
            <a:r>
              <a:rPr lang="en-US" sz="8000" dirty="0">
                <a:solidFill>
                  <a:srgbClr val="FF0000"/>
                </a:solidFill>
                <a:latin typeface="Arial Rounded MT Bold" panose="020F0704030504030204" pitchFamily="34" charset="0"/>
              </a:rPr>
              <a:t>F-Failing		0 –   59</a:t>
            </a:r>
          </a:p>
          <a:p>
            <a:pPr>
              <a:buNone/>
            </a:pPr>
            <a:r>
              <a:rPr lang="en-US" sz="8000" b="1" dirty="0">
                <a:solidFill>
                  <a:srgbClr val="0070C0"/>
                </a:solidFill>
                <a:latin typeface="Arial Rounded MT Bold" panose="020F0704030504030204" pitchFamily="34" charset="0"/>
              </a:rPr>
              <a:t> </a:t>
            </a:r>
            <a:endParaRPr lang="en-US" sz="8000" b="1" u="sng" dirty="0">
              <a:solidFill>
                <a:srgbClr val="0070C0"/>
              </a:solidFill>
              <a:latin typeface="Arial Rounded MT Bold" panose="020F0704030504030204" pitchFamily="34" charset="0"/>
            </a:endParaRPr>
          </a:p>
          <a:p>
            <a:pPr>
              <a:buNone/>
            </a:pPr>
            <a:r>
              <a:rPr lang="en-US" sz="8000" b="1" u="sng" dirty="0">
                <a:solidFill>
                  <a:srgbClr val="0070C0"/>
                </a:solidFill>
                <a:latin typeface="Arial Rounded MT Bold" panose="020F0704030504030204" pitchFamily="34" charset="0"/>
              </a:rPr>
              <a:t>Grading Periods</a:t>
            </a:r>
          </a:p>
          <a:p>
            <a:pPr>
              <a:buNone/>
            </a:pPr>
            <a:r>
              <a:rPr lang="en-US" sz="8000" dirty="0">
                <a:solidFill>
                  <a:srgbClr val="0070C0"/>
                </a:solidFill>
                <a:latin typeface="Arial Rounded MT Bold" panose="020F0704030504030204" pitchFamily="34" charset="0"/>
              </a:rPr>
              <a:t>1</a:t>
            </a:r>
            <a:r>
              <a:rPr lang="en-US" sz="8000" baseline="30000" dirty="0">
                <a:solidFill>
                  <a:srgbClr val="0070C0"/>
                </a:solidFill>
                <a:latin typeface="Arial Rounded MT Bold" panose="020F0704030504030204" pitchFamily="34" charset="0"/>
              </a:rPr>
              <a:t>st</a:t>
            </a:r>
            <a:r>
              <a:rPr lang="en-US" sz="8000" dirty="0">
                <a:solidFill>
                  <a:srgbClr val="0070C0"/>
                </a:solidFill>
                <a:latin typeface="Arial Rounded MT Bold" panose="020F0704030504030204" pitchFamily="34" charset="0"/>
              </a:rPr>
              <a:t> Quarter 	August 7 - October 5, 2017   </a:t>
            </a:r>
          </a:p>
          <a:p>
            <a:pPr>
              <a:buNone/>
            </a:pPr>
            <a:r>
              <a:rPr lang="en-US" sz="8000" dirty="0">
                <a:solidFill>
                  <a:srgbClr val="0070C0"/>
                </a:solidFill>
                <a:latin typeface="Arial Rounded MT Bold" panose="020F0704030504030204" pitchFamily="34" charset="0"/>
              </a:rPr>
              <a:t>2</a:t>
            </a:r>
            <a:r>
              <a:rPr lang="en-US" sz="8000" baseline="30000" dirty="0">
                <a:solidFill>
                  <a:srgbClr val="0070C0"/>
                </a:solidFill>
                <a:latin typeface="Arial Rounded MT Bold" panose="020F0704030504030204" pitchFamily="34" charset="0"/>
              </a:rPr>
              <a:t>nd</a:t>
            </a:r>
            <a:r>
              <a:rPr lang="en-US" sz="8000" dirty="0">
                <a:solidFill>
                  <a:srgbClr val="0070C0"/>
                </a:solidFill>
                <a:latin typeface="Arial Rounded MT Bold" panose="020F0704030504030204" pitchFamily="34" charset="0"/>
              </a:rPr>
              <a:t> Quarter 	October 6 – December 15, 2017</a:t>
            </a:r>
          </a:p>
          <a:p>
            <a:pPr>
              <a:buNone/>
            </a:pPr>
            <a:r>
              <a:rPr lang="en-US" sz="8000" dirty="0">
                <a:solidFill>
                  <a:srgbClr val="0070C0"/>
                </a:solidFill>
                <a:latin typeface="Arial Rounded MT Bold" panose="020F0704030504030204" pitchFamily="34" charset="0"/>
              </a:rPr>
              <a:t>3</a:t>
            </a:r>
            <a:r>
              <a:rPr lang="en-US" sz="8000" baseline="30000" dirty="0">
                <a:solidFill>
                  <a:srgbClr val="0070C0"/>
                </a:solidFill>
                <a:latin typeface="Arial Rounded MT Bold" panose="020F0704030504030204" pitchFamily="34" charset="0"/>
              </a:rPr>
              <a:t>rd</a:t>
            </a:r>
            <a:r>
              <a:rPr lang="en-US" sz="8000" dirty="0">
                <a:solidFill>
                  <a:srgbClr val="0070C0"/>
                </a:solidFill>
                <a:latin typeface="Arial Rounded MT Bold" panose="020F0704030504030204" pitchFamily="34" charset="0"/>
              </a:rPr>
              <a:t> Quarter 	January 4 - March 12, 2018</a:t>
            </a:r>
          </a:p>
          <a:p>
            <a:pPr>
              <a:buNone/>
            </a:pPr>
            <a:r>
              <a:rPr lang="en-US" sz="8000" dirty="0">
                <a:solidFill>
                  <a:srgbClr val="0070C0"/>
                </a:solidFill>
                <a:latin typeface="Arial Rounded MT Bold" panose="020F0704030504030204" pitchFamily="34" charset="0"/>
              </a:rPr>
              <a:t>4</a:t>
            </a:r>
            <a:r>
              <a:rPr lang="en-US" sz="8000" baseline="30000" dirty="0">
                <a:solidFill>
                  <a:srgbClr val="0070C0"/>
                </a:solidFill>
                <a:latin typeface="Arial Rounded MT Bold" panose="020F0704030504030204" pitchFamily="34" charset="0"/>
              </a:rPr>
              <a:t>th</a:t>
            </a:r>
            <a:r>
              <a:rPr lang="en-US" sz="8000" dirty="0">
                <a:solidFill>
                  <a:srgbClr val="0070C0"/>
                </a:solidFill>
                <a:latin typeface="Arial Rounded MT Bold" panose="020F0704030504030204" pitchFamily="34" charset="0"/>
              </a:rPr>
              <a:t> Quarter 	March 13 – May 23, 2018</a:t>
            </a:r>
          </a:p>
          <a:p>
            <a:pPr>
              <a:buNone/>
            </a:pPr>
            <a:r>
              <a:rPr lang="en-US" sz="8000" dirty="0">
                <a:solidFill>
                  <a:srgbClr val="0070C0"/>
                </a:solidFill>
              </a:rPr>
              <a:t> </a:t>
            </a:r>
          </a:p>
          <a:p>
            <a:pPr>
              <a:buNone/>
            </a:pPr>
            <a:r>
              <a:rPr lang="en-US" sz="4600" dirty="0"/>
              <a:t> </a:t>
            </a:r>
          </a:p>
          <a:p>
            <a:pPr>
              <a:buNone/>
            </a:pPr>
            <a:endParaRPr lang="en-US" dirty="0"/>
          </a:p>
        </p:txBody>
      </p:sp>
      <p:sp>
        <p:nvSpPr>
          <p:cNvPr id="4" name="TextBox 3"/>
          <p:cNvSpPr txBox="1"/>
          <p:nvPr/>
        </p:nvSpPr>
        <p:spPr>
          <a:xfrm>
            <a:off x="-1676400" y="914400"/>
            <a:ext cx="184731" cy="369332"/>
          </a:xfrm>
          <a:prstGeom prst="rect">
            <a:avLst/>
          </a:prstGeom>
          <a:noFill/>
        </p:spPr>
        <p:txBody>
          <a:bodyPr wrap="non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634"/>
            <a:ext cx="8229600" cy="1143000"/>
          </a:xfrm>
        </p:spPr>
        <p:txBody>
          <a:bodyPr>
            <a:normAutofit/>
          </a:bodyPr>
          <a:lstStyle/>
          <a:p>
            <a:pPr algn="ctr"/>
            <a:r>
              <a:rPr lang="en-US" sz="5400" b="1" dirty="0">
                <a:solidFill>
                  <a:srgbClr val="0070C0"/>
                </a:solidFill>
                <a:latin typeface="Baskerville Old Face" panose="02020602080505020303" pitchFamily="18" charset="0"/>
              </a:rPr>
              <a:t>Grading Policy</a:t>
            </a:r>
          </a:p>
        </p:txBody>
      </p:sp>
      <p:sp>
        <p:nvSpPr>
          <p:cNvPr id="3" name="Content Placeholder 2"/>
          <p:cNvSpPr>
            <a:spLocks noGrp="1"/>
          </p:cNvSpPr>
          <p:nvPr>
            <p:ph idx="1"/>
          </p:nvPr>
        </p:nvSpPr>
        <p:spPr>
          <a:xfrm>
            <a:off x="533400" y="1524000"/>
            <a:ext cx="8229600" cy="4724400"/>
          </a:xfrm>
        </p:spPr>
        <p:txBody>
          <a:bodyPr>
            <a:normAutofit fontScale="47500" lnSpcReduction="20000"/>
          </a:bodyPr>
          <a:lstStyle/>
          <a:p>
            <a:pPr>
              <a:buNone/>
            </a:pPr>
            <a:r>
              <a:rPr lang="en-US" sz="4600" dirty="0">
                <a:solidFill>
                  <a:srgbClr val="0070C0"/>
                </a:solidFill>
              </a:rPr>
              <a:t> </a:t>
            </a:r>
            <a:r>
              <a:rPr lang="en-US" sz="4600" b="1" u="sng" dirty="0">
                <a:solidFill>
                  <a:srgbClr val="0070C0"/>
                </a:solidFill>
                <a:latin typeface="Arial Rounded MT Bold" panose="020F0704030504030204" pitchFamily="34" charset="0"/>
              </a:rPr>
              <a:t>Progress Reports</a:t>
            </a:r>
          </a:p>
          <a:p>
            <a:pPr>
              <a:lnSpc>
                <a:spcPct val="120000"/>
              </a:lnSpc>
              <a:buNone/>
            </a:pPr>
            <a:r>
              <a:rPr lang="en-US" sz="4600" dirty="0">
                <a:solidFill>
                  <a:srgbClr val="0070C0"/>
                </a:solidFill>
                <a:latin typeface="Arial Rounded MT Bold" panose="020F0704030504030204" pitchFamily="34" charset="0"/>
              </a:rPr>
              <a:t>  Students will receive weekly progress reports </a:t>
            </a:r>
            <a:r>
              <a:rPr lang="en-US" sz="4600" b="1" dirty="0">
                <a:solidFill>
                  <a:srgbClr val="FF0000"/>
                </a:solidFill>
                <a:latin typeface="Arial Rounded MT Bold" panose="020F0704030504030204" pitchFamily="34" charset="0"/>
              </a:rPr>
              <a:t>except the week prior to report cards being distributed.</a:t>
            </a:r>
            <a:r>
              <a:rPr lang="en-US" sz="4600" dirty="0">
                <a:solidFill>
                  <a:srgbClr val="FF0000"/>
                </a:solidFill>
                <a:latin typeface="Arial Rounded MT Bold" panose="020F0704030504030204" pitchFamily="34" charset="0"/>
              </a:rPr>
              <a:t> </a:t>
            </a:r>
            <a:r>
              <a:rPr lang="en-US" sz="4600" dirty="0">
                <a:solidFill>
                  <a:srgbClr val="0070C0"/>
                </a:solidFill>
                <a:latin typeface="Arial Rounded MT Bold" panose="020F0704030504030204" pitchFamily="34" charset="0"/>
              </a:rPr>
              <a:t>The progress report will be sent home for parents to sign and return to the teacher.  Provided no school days are lost due to inclement weather, </a:t>
            </a:r>
            <a:r>
              <a:rPr lang="en-US" sz="4600" b="1" dirty="0">
                <a:solidFill>
                  <a:srgbClr val="FF0000"/>
                </a:solidFill>
                <a:latin typeface="Arial Rounded MT Bold" panose="020F0704030504030204" pitchFamily="34" charset="0"/>
              </a:rPr>
              <a:t>district scheduled progress reports</a:t>
            </a:r>
            <a:r>
              <a:rPr lang="en-US" sz="4600" dirty="0">
                <a:solidFill>
                  <a:srgbClr val="FF0000"/>
                </a:solidFill>
                <a:latin typeface="Arial Rounded MT Bold" panose="020F0704030504030204" pitchFamily="34" charset="0"/>
              </a:rPr>
              <a:t> </a:t>
            </a:r>
            <a:r>
              <a:rPr lang="en-US" sz="4600" dirty="0">
                <a:solidFill>
                  <a:srgbClr val="0070C0"/>
                </a:solidFill>
                <a:latin typeface="Arial Rounded MT Bold" panose="020F0704030504030204" pitchFamily="34" charset="0"/>
              </a:rPr>
              <a:t>will be issued on the following dates:</a:t>
            </a:r>
          </a:p>
          <a:p>
            <a:pPr lvl="0">
              <a:buNone/>
            </a:pPr>
            <a:endParaRPr lang="en-US" sz="4600" dirty="0">
              <a:solidFill>
                <a:srgbClr val="0070C0"/>
              </a:solidFill>
              <a:latin typeface="Arial Rounded MT Bold" panose="020F0704030504030204" pitchFamily="34" charset="0"/>
            </a:endParaRPr>
          </a:p>
          <a:p>
            <a:pPr lvl="0">
              <a:buNone/>
            </a:pPr>
            <a:r>
              <a:rPr lang="en-US" sz="4600" dirty="0">
                <a:solidFill>
                  <a:srgbClr val="0070C0"/>
                </a:solidFill>
                <a:latin typeface="Arial Rounded MT Bold" panose="020F0704030504030204" pitchFamily="34" charset="0"/>
              </a:rPr>
              <a:t>September 7, 2017</a:t>
            </a:r>
          </a:p>
          <a:p>
            <a:pPr lvl="0">
              <a:buNone/>
            </a:pPr>
            <a:r>
              <a:rPr lang="en-US" sz="4600" dirty="0">
                <a:solidFill>
                  <a:srgbClr val="0070C0"/>
                </a:solidFill>
                <a:latin typeface="Arial Rounded MT Bold" panose="020F0704030504030204" pitchFamily="34" charset="0"/>
              </a:rPr>
              <a:t>November 9, 2017</a:t>
            </a:r>
          </a:p>
          <a:p>
            <a:pPr lvl="0">
              <a:buNone/>
            </a:pPr>
            <a:r>
              <a:rPr lang="en-US" sz="4600" dirty="0">
                <a:solidFill>
                  <a:srgbClr val="0070C0"/>
                </a:solidFill>
                <a:latin typeface="Arial Rounded MT Bold" panose="020F0704030504030204" pitchFamily="34" charset="0"/>
              </a:rPr>
              <a:t>February 8, 2018</a:t>
            </a:r>
          </a:p>
          <a:p>
            <a:pPr lvl="0">
              <a:buNone/>
            </a:pPr>
            <a:r>
              <a:rPr lang="en-US" sz="4600" dirty="0">
                <a:solidFill>
                  <a:srgbClr val="0070C0"/>
                </a:solidFill>
                <a:latin typeface="Arial Rounded MT Bold" panose="020F0704030504030204" pitchFamily="34" charset="0"/>
              </a:rPr>
              <a:t>April 26, 2018</a:t>
            </a:r>
          </a:p>
          <a:p>
            <a:pPr>
              <a:buNone/>
            </a:pPr>
            <a:r>
              <a:rPr lang="en-US" sz="4600" dirty="0">
                <a:latin typeface="Arial Rounded MT Bold" panose="020F0704030504030204" pitchFamily="34" charset="0"/>
              </a:rPr>
              <a:t> </a:t>
            </a:r>
          </a:p>
          <a:p>
            <a:pPr>
              <a:buNone/>
            </a:pPr>
            <a:endParaRPr lang="en-US" dirty="0"/>
          </a:p>
        </p:txBody>
      </p:sp>
    </p:spTree>
    <p:extLst>
      <p:ext uri="{BB962C8B-B14F-4D97-AF65-F5344CB8AC3E}">
        <p14:creationId xmlns:p14="http://schemas.microsoft.com/office/powerpoint/2010/main" val="191377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6600" b="1" dirty="0">
                <a:solidFill>
                  <a:srgbClr val="0070C0"/>
                </a:solidFill>
                <a:latin typeface="Baskerville Old Face" panose="02020602080505020303" pitchFamily="18" charset="0"/>
              </a:rPr>
              <a:t>Grading Policy</a:t>
            </a:r>
          </a:p>
        </p:txBody>
      </p:sp>
      <p:sp>
        <p:nvSpPr>
          <p:cNvPr id="3" name="Content Placeholder 2"/>
          <p:cNvSpPr>
            <a:spLocks noGrp="1"/>
          </p:cNvSpPr>
          <p:nvPr>
            <p:ph idx="1"/>
          </p:nvPr>
        </p:nvSpPr>
        <p:spPr>
          <a:xfrm>
            <a:off x="457200" y="1839310"/>
            <a:ext cx="7086600" cy="4485290"/>
          </a:xfrm>
        </p:spPr>
        <p:txBody>
          <a:bodyPr>
            <a:normAutofit fontScale="85000" lnSpcReduction="10000"/>
          </a:bodyPr>
          <a:lstStyle/>
          <a:p>
            <a:pPr>
              <a:buNone/>
            </a:pPr>
            <a:r>
              <a:rPr lang="en-US" sz="4600" dirty="0">
                <a:latin typeface="Arial Rounded MT Bold" panose="020F0704030504030204" pitchFamily="34" charset="0"/>
              </a:rPr>
              <a:t> </a:t>
            </a:r>
            <a:r>
              <a:rPr lang="en-US" sz="4600" b="1" u="sng" dirty="0">
                <a:solidFill>
                  <a:srgbClr val="0070C0"/>
                </a:solidFill>
                <a:latin typeface="Baskerville Old Face" panose="02020602080505020303" pitchFamily="18" charset="0"/>
              </a:rPr>
              <a:t>Report Cards</a:t>
            </a:r>
            <a:endParaRPr lang="en-US" sz="4600" b="1" dirty="0">
              <a:solidFill>
                <a:srgbClr val="0070C0"/>
              </a:solidFill>
              <a:latin typeface="Baskerville Old Face" panose="02020602080505020303" pitchFamily="18" charset="0"/>
            </a:endParaRPr>
          </a:p>
          <a:p>
            <a:pPr>
              <a:buNone/>
            </a:pPr>
            <a:r>
              <a:rPr lang="en-US" sz="4600" dirty="0">
                <a:solidFill>
                  <a:schemeClr val="tx1"/>
                </a:solidFill>
                <a:latin typeface="Arial Rounded MT Bold" panose="020F0704030504030204" pitchFamily="34" charset="0"/>
              </a:rPr>
              <a:t> </a:t>
            </a:r>
            <a:r>
              <a:rPr lang="en-US" sz="2600" dirty="0">
                <a:solidFill>
                  <a:schemeClr val="tx1"/>
                </a:solidFill>
                <a:latin typeface="Arial Rounded MT Bold" panose="020F0704030504030204" pitchFamily="34" charset="0"/>
              </a:rPr>
              <a:t>Report cards will be given to students at the end of each grading period.  The schedule for distribution for each grading period is as follows:</a:t>
            </a:r>
          </a:p>
          <a:p>
            <a:pPr>
              <a:buNone/>
            </a:pPr>
            <a:endParaRPr lang="en-US" sz="2600" dirty="0">
              <a:solidFill>
                <a:schemeClr val="tx1"/>
              </a:solidFill>
              <a:latin typeface="Arial Rounded MT Bold" panose="020F0704030504030204" pitchFamily="34" charset="0"/>
            </a:endParaRPr>
          </a:p>
          <a:p>
            <a:pPr>
              <a:buNone/>
            </a:pPr>
            <a:r>
              <a:rPr lang="en-US" sz="2600" dirty="0">
                <a:solidFill>
                  <a:schemeClr val="tx1"/>
                </a:solidFill>
                <a:latin typeface="Arial Rounded MT Bold" panose="020F0704030504030204" pitchFamily="34" charset="0"/>
              </a:rPr>
              <a:t>1</a:t>
            </a:r>
            <a:r>
              <a:rPr lang="en-US" sz="2600" baseline="30000" dirty="0">
                <a:solidFill>
                  <a:schemeClr val="tx1"/>
                </a:solidFill>
                <a:latin typeface="Arial Rounded MT Bold" panose="020F0704030504030204" pitchFamily="34" charset="0"/>
              </a:rPr>
              <a:t>st</a:t>
            </a:r>
            <a:r>
              <a:rPr lang="en-US" sz="2600" dirty="0">
                <a:solidFill>
                  <a:schemeClr val="tx1"/>
                </a:solidFill>
                <a:latin typeface="Arial Rounded MT Bold" panose="020F0704030504030204" pitchFamily="34" charset="0"/>
              </a:rPr>
              <a:t> Grading Period 		October 12, 2017	</a:t>
            </a:r>
          </a:p>
          <a:p>
            <a:pPr algn="ctr">
              <a:buNone/>
            </a:pPr>
            <a:r>
              <a:rPr lang="en-US" sz="2600" dirty="0">
                <a:solidFill>
                  <a:srgbClr val="FF0000"/>
                </a:solidFill>
                <a:latin typeface="Arial Rounded MT Bold" panose="020F0704030504030204" pitchFamily="34" charset="0"/>
              </a:rPr>
              <a:t>*Parent conference required</a:t>
            </a:r>
          </a:p>
          <a:p>
            <a:pPr>
              <a:buNone/>
            </a:pPr>
            <a:r>
              <a:rPr lang="en-US" sz="2600" dirty="0">
                <a:solidFill>
                  <a:schemeClr val="tx1"/>
                </a:solidFill>
                <a:latin typeface="Arial Rounded MT Bold" panose="020F0704030504030204" pitchFamily="34" charset="0"/>
              </a:rPr>
              <a:t>2</a:t>
            </a:r>
            <a:r>
              <a:rPr lang="en-US" sz="2600" baseline="30000" dirty="0">
                <a:solidFill>
                  <a:schemeClr val="tx1"/>
                </a:solidFill>
                <a:latin typeface="Arial Rounded MT Bold" panose="020F0704030504030204" pitchFamily="34" charset="0"/>
              </a:rPr>
              <a:t>nd</a:t>
            </a:r>
            <a:r>
              <a:rPr lang="en-US" sz="2600" dirty="0">
                <a:solidFill>
                  <a:schemeClr val="tx1"/>
                </a:solidFill>
                <a:latin typeface="Arial Rounded MT Bold" panose="020F0704030504030204" pitchFamily="34" charset="0"/>
              </a:rPr>
              <a:t> Grading Period		January 11, 2018 </a:t>
            </a:r>
          </a:p>
          <a:p>
            <a:pPr>
              <a:buNone/>
            </a:pPr>
            <a:r>
              <a:rPr lang="en-US" sz="2600" dirty="0">
                <a:solidFill>
                  <a:schemeClr val="tx1"/>
                </a:solidFill>
                <a:latin typeface="Arial Rounded MT Bold" panose="020F0704030504030204" pitchFamily="34" charset="0"/>
              </a:rPr>
              <a:t>3</a:t>
            </a:r>
            <a:r>
              <a:rPr lang="en-US" sz="2600" baseline="30000" dirty="0">
                <a:solidFill>
                  <a:schemeClr val="tx1"/>
                </a:solidFill>
                <a:latin typeface="Arial Rounded MT Bold" panose="020F0704030504030204" pitchFamily="34" charset="0"/>
              </a:rPr>
              <a:t>rd</a:t>
            </a:r>
            <a:r>
              <a:rPr lang="en-US" sz="2600" dirty="0">
                <a:solidFill>
                  <a:schemeClr val="tx1"/>
                </a:solidFill>
                <a:latin typeface="Arial Rounded MT Bold" panose="020F0704030504030204" pitchFamily="34" charset="0"/>
              </a:rPr>
              <a:t> Grading Period		March 29, 2018</a:t>
            </a:r>
          </a:p>
          <a:p>
            <a:pPr algn="ctr">
              <a:buNone/>
            </a:pPr>
            <a:r>
              <a:rPr lang="en-US" sz="2600" dirty="0">
                <a:solidFill>
                  <a:schemeClr val="tx1"/>
                </a:solidFill>
                <a:latin typeface="Arial Rounded MT Bold" panose="020F0704030504030204" pitchFamily="34" charset="0"/>
              </a:rPr>
              <a:t>	 </a:t>
            </a:r>
            <a:r>
              <a:rPr lang="en-US" sz="2600" dirty="0">
                <a:solidFill>
                  <a:srgbClr val="FF0000"/>
                </a:solidFill>
                <a:latin typeface="Arial Rounded MT Bold" panose="020F0704030504030204" pitchFamily="34" charset="0"/>
              </a:rPr>
              <a:t>*Parent conference required </a:t>
            </a:r>
          </a:p>
          <a:p>
            <a:pPr>
              <a:buNone/>
            </a:pPr>
            <a:r>
              <a:rPr lang="en-US" sz="2600" dirty="0">
                <a:solidFill>
                  <a:schemeClr val="tx1"/>
                </a:solidFill>
                <a:latin typeface="Arial Rounded MT Bold" panose="020F0704030504030204" pitchFamily="34" charset="0"/>
              </a:rPr>
              <a:t>4</a:t>
            </a:r>
            <a:r>
              <a:rPr lang="en-US" sz="2600" baseline="30000" dirty="0">
                <a:solidFill>
                  <a:schemeClr val="tx1"/>
                </a:solidFill>
                <a:latin typeface="Arial Rounded MT Bold" panose="020F0704030504030204" pitchFamily="34" charset="0"/>
              </a:rPr>
              <a:t>th</a:t>
            </a:r>
            <a:r>
              <a:rPr lang="en-US" sz="2600" dirty="0">
                <a:solidFill>
                  <a:schemeClr val="tx1"/>
                </a:solidFill>
                <a:latin typeface="Arial Rounded MT Bold" panose="020F0704030504030204" pitchFamily="34" charset="0"/>
              </a:rPr>
              <a:t> Grading Period 		May 23, 2018</a:t>
            </a:r>
          </a:p>
          <a:p>
            <a:pPr>
              <a:buNone/>
            </a:pPr>
            <a:endParaRPr lang="en-US" dirty="0"/>
          </a:p>
        </p:txBody>
      </p:sp>
      <p:pic>
        <p:nvPicPr>
          <p:cNvPr id="1028" name="Picture 4" descr="http://cdn.xl.thumbs.canstockphoto.com/canstock15090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95400"/>
            <a:ext cx="132430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8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96" y="320988"/>
            <a:ext cx="7406640" cy="1356360"/>
          </a:xfrm>
        </p:spPr>
        <p:txBody>
          <a:bodyPr>
            <a:normAutofit/>
          </a:bodyPr>
          <a:lstStyle/>
          <a:p>
            <a:pPr algn="ctr"/>
            <a:r>
              <a:rPr lang="en-US" sz="4800" b="1" dirty="0">
                <a:solidFill>
                  <a:srgbClr val="C00000"/>
                </a:solidFill>
                <a:latin typeface="Baskerville Old Face" panose="02020602080505020303" pitchFamily="18" charset="0"/>
              </a:rPr>
              <a:t>WES Scholar Expectations</a:t>
            </a:r>
          </a:p>
        </p:txBody>
      </p:sp>
      <p:sp>
        <p:nvSpPr>
          <p:cNvPr id="3" name="Content Placeholder 2"/>
          <p:cNvSpPr>
            <a:spLocks noGrp="1"/>
          </p:cNvSpPr>
          <p:nvPr>
            <p:ph idx="1"/>
          </p:nvPr>
        </p:nvSpPr>
        <p:spPr>
          <a:xfrm>
            <a:off x="609601" y="2057400"/>
            <a:ext cx="7652304" cy="4038600"/>
          </a:xfrm>
        </p:spPr>
        <p:txBody>
          <a:bodyPr>
            <a:normAutofit lnSpcReduction="10000"/>
          </a:bodyPr>
          <a:lstStyle/>
          <a:p>
            <a:pPr marL="34290" indent="0">
              <a:buNone/>
            </a:pPr>
            <a:r>
              <a:rPr lang="en-US" sz="2400" dirty="0">
                <a:solidFill>
                  <a:srgbClr val="0070C0"/>
                </a:solidFill>
                <a:latin typeface="Baskerville Old Face" panose="02020602080505020303" pitchFamily="18" charset="0"/>
              </a:rPr>
              <a:t>Westview scholars are </a:t>
            </a:r>
            <a:r>
              <a:rPr lang="en-US" sz="2400" dirty="0">
                <a:solidFill>
                  <a:srgbClr val="FF0000"/>
                </a:solidFill>
                <a:latin typeface="Baskerville Old Face" panose="02020602080505020303" pitchFamily="18" charset="0"/>
              </a:rPr>
              <a:t>awesome</a:t>
            </a:r>
            <a:r>
              <a:rPr lang="en-US" sz="2400" dirty="0">
                <a:solidFill>
                  <a:srgbClr val="0070C0"/>
                </a:solidFill>
                <a:latin typeface="Baskerville Old Face" panose="02020602080505020303" pitchFamily="18" charset="0"/>
              </a:rPr>
              <a:t> boys and girls who have the potential to become nurses, lawyers, business owners, musicians, doctors, teachers – or whatever they choose. We must </a:t>
            </a:r>
            <a:r>
              <a:rPr lang="en-US" sz="2400" dirty="0">
                <a:solidFill>
                  <a:srgbClr val="FF0000"/>
                </a:solidFill>
                <a:latin typeface="Baskerville Old Face" panose="02020602080505020303" pitchFamily="18" charset="0"/>
              </a:rPr>
              <a:t>decide</a:t>
            </a:r>
            <a:r>
              <a:rPr lang="en-US" sz="2400" dirty="0">
                <a:solidFill>
                  <a:srgbClr val="0070C0"/>
                </a:solidFill>
                <a:latin typeface="Baskerville Old Face" panose="02020602080505020303" pitchFamily="18" charset="0"/>
              </a:rPr>
              <a:t> to work together as a team (</a:t>
            </a:r>
            <a:r>
              <a:rPr lang="en-US" sz="2400" dirty="0">
                <a:solidFill>
                  <a:srgbClr val="FF0000"/>
                </a:solidFill>
                <a:latin typeface="Baskerville Old Face" panose="02020602080505020303" pitchFamily="18" charset="0"/>
              </a:rPr>
              <a:t>parents &amp; teachers</a:t>
            </a:r>
            <a:r>
              <a:rPr lang="en-US" sz="2400" dirty="0">
                <a:solidFill>
                  <a:srgbClr val="0070C0"/>
                </a:solidFill>
                <a:latin typeface="Baskerville Old Face" panose="02020602080505020303" pitchFamily="18" charset="0"/>
              </a:rPr>
              <a:t>) to hold them accountable for </a:t>
            </a:r>
            <a:r>
              <a:rPr lang="en-US" sz="2400" dirty="0">
                <a:solidFill>
                  <a:srgbClr val="FF0000"/>
                </a:solidFill>
                <a:latin typeface="Baskerville Old Face" panose="02020602080505020303" pitchFamily="18" charset="0"/>
              </a:rPr>
              <a:t>BEING</a:t>
            </a:r>
            <a:r>
              <a:rPr lang="en-US" sz="2400" dirty="0">
                <a:solidFill>
                  <a:srgbClr val="0070C0"/>
                </a:solidFill>
                <a:latin typeface="Baskerville Old Face" panose="02020602080505020303" pitchFamily="18" charset="0"/>
              </a:rPr>
              <a:t> their best and </a:t>
            </a:r>
            <a:r>
              <a:rPr lang="en-US" sz="2400" dirty="0">
                <a:solidFill>
                  <a:srgbClr val="FF0000"/>
                </a:solidFill>
                <a:latin typeface="Baskerville Old Face" panose="02020602080505020303" pitchFamily="18" charset="0"/>
              </a:rPr>
              <a:t>DOING</a:t>
            </a:r>
            <a:r>
              <a:rPr lang="en-US" sz="2400" dirty="0">
                <a:solidFill>
                  <a:srgbClr val="0070C0"/>
                </a:solidFill>
                <a:latin typeface="Baskerville Old Face" panose="02020602080505020303" pitchFamily="18" charset="0"/>
              </a:rPr>
              <a:t> their best at </a:t>
            </a:r>
            <a:r>
              <a:rPr lang="en-US" sz="2400" dirty="0">
                <a:solidFill>
                  <a:srgbClr val="FF0000"/>
                </a:solidFill>
                <a:latin typeface="Baskerville Old Face" panose="02020602080505020303" pitchFamily="18" charset="0"/>
              </a:rPr>
              <a:t>ALL</a:t>
            </a:r>
            <a:r>
              <a:rPr lang="en-US" sz="2400" dirty="0">
                <a:solidFill>
                  <a:srgbClr val="0070C0"/>
                </a:solidFill>
                <a:latin typeface="Baskerville Old Face" panose="02020602080505020303" pitchFamily="18" charset="0"/>
              </a:rPr>
              <a:t> times.</a:t>
            </a:r>
          </a:p>
          <a:p>
            <a:pPr marL="34290" indent="0">
              <a:buNone/>
            </a:pPr>
            <a:endParaRPr lang="en-US" dirty="0">
              <a:solidFill>
                <a:srgbClr val="0070C0"/>
              </a:solidFill>
              <a:latin typeface="Baskerville Old Face" panose="02020602080505020303" pitchFamily="18" charset="0"/>
            </a:endParaRPr>
          </a:p>
          <a:p>
            <a:pPr marL="34290" indent="0">
              <a:buNone/>
            </a:pPr>
            <a:r>
              <a:rPr lang="en-US" dirty="0">
                <a:solidFill>
                  <a:srgbClr val="0070C0"/>
                </a:solidFill>
                <a:latin typeface="Baskerville Old Face" panose="02020602080505020303" pitchFamily="18" charset="0"/>
              </a:rPr>
              <a:t>We EXPECT our scholars to be:</a:t>
            </a:r>
          </a:p>
          <a:p>
            <a:r>
              <a:rPr lang="en-US" sz="2400" b="1" dirty="0">
                <a:solidFill>
                  <a:srgbClr val="0070C0"/>
                </a:solidFill>
                <a:latin typeface="Baskerville Old Face" panose="02020602080505020303" pitchFamily="18" charset="0"/>
              </a:rPr>
              <a:t>RESPECTFUL</a:t>
            </a:r>
          </a:p>
          <a:p>
            <a:r>
              <a:rPr lang="en-US" sz="2400" b="1" dirty="0">
                <a:solidFill>
                  <a:srgbClr val="FF0000"/>
                </a:solidFill>
                <a:latin typeface="Baskerville Old Face" panose="02020602080505020303" pitchFamily="18" charset="0"/>
              </a:rPr>
              <a:t>RESPONSIBLE</a:t>
            </a:r>
          </a:p>
          <a:p>
            <a:r>
              <a:rPr lang="en-US" sz="2400" b="1" dirty="0">
                <a:solidFill>
                  <a:srgbClr val="0070C0"/>
                </a:solidFill>
                <a:latin typeface="Baskerville Old Face" panose="02020602080505020303" pitchFamily="18" charset="0"/>
              </a:rPr>
              <a:t>HARDWORKING</a:t>
            </a:r>
          </a:p>
        </p:txBody>
      </p:sp>
      <p:pic>
        <p:nvPicPr>
          <p:cNvPr id="2050" name="Picture 2" descr="Image result for free clipart respectf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50140"/>
            <a:ext cx="2818636" cy="2337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0600" y="5943600"/>
            <a:ext cx="3733800" cy="45720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8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304800"/>
            <a:ext cx="7406640" cy="1356360"/>
          </a:xfrm>
        </p:spPr>
        <p:txBody>
          <a:bodyPr/>
          <a:lstStyle/>
          <a:p>
            <a:pPr algn="ctr"/>
            <a:r>
              <a:rPr lang="en-US" b="1" dirty="0">
                <a:solidFill>
                  <a:srgbClr val="FF0000"/>
                </a:solidFill>
                <a:latin typeface="Baskerville Old Face" panose="02020602080505020303" pitchFamily="18" charset="0"/>
              </a:rPr>
              <a:t>WES School Events</a:t>
            </a:r>
          </a:p>
        </p:txBody>
      </p:sp>
      <p:sp>
        <p:nvSpPr>
          <p:cNvPr id="3" name="Content Placeholder 2"/>
          <p:cNvSpPr>
            <a:spLocks noGrp="1"/>
          </p:cNvSpPr>
          <p:nvPr>
            <p:ph idx="1"/>
          </p:nvPr>
        </p:nvSpPr>
        <p:spPr>
          <a:xfrm>
            <a:off x="381001" y="1665472"/>
            <a:ext cx="8381999" cy="4887727"/>
          </a:xfrm>
        </p:spPr>
        <p:txBody>
          <a:bodyPr/>
          <a:lstStyle/>
          <a:p>
            <a:pPr marL="34290" indent="0">
              <a:buNone/>
            </a:pPr>
            <a:r>
              <a:rPr lang="en-US" sz="2400" dirty="0">
                <a:latin typeface="Baskerville Old Face" panose="02020602080505020303" pitchFamily="18" charset="0"/>
              </a:rPr>
              <a:t>Throughout the course of the year, different school events take place which require parent volunteers. Please consider </a:t>
            </a:r>
            <a:r>
              <a:rPr lang="en-US" sz="2400" b="1" dirty="0">
                <a:solidFill>
                  <a:srgbClr val="FF0000"/>
                </a:solidFill>
                <a:latin typeface="Baskerville Old Face" panose="02020602080505020303" pitchFamily="18" charset="0"/>
              </a:rPr>
              <a:t>working with us</a:t>
            </a:r>
            <a:r>
              <a:rPr lang="en-US" sz="2400" dirty="0">
                <a:latin typeface="Baskerville Old Face" panose="02020602080505020303" pitchFamily="18" charset="0"/>
              </a:rPr>
              <a:t> during the year. Some of our school events may include:</a:t>
            </a:r>
          </a:p>
          <a:p>
            <a:pPr marL="34290" indent="0">
              <a:buNone/>
            </a:pPr>
            <a:r>
              <a:rPr lang="en-US" sz="2400" dirty="0">
                <a:solidFill>
                  <a:srgbClr val="FF0000"/>
                </a:solidFill>
                <a:latin typeface="Baskerville Old Face" panose="02020602080505020303" pitchFamily="18" charset="0"/>
              </a:rPr>
              <a:t>Pride Break –</a:t>
            </a:r>
            <a:r>
              <a:rPr lang="en-US" sz="2400" dirty="0">
                <a:latin typeface="Baskerville Old Face" panose="02020602080505020303" pitchFamily="18" charset="0"/>
              </a:rPr>
              <a:t> all year (Check your monthly calendar)</a:t>
            </a:r>
          </a:p>
          <a:p>
            <a:pPr marL="34290" indent="0">
              <a:buNone/>
            </a:pPr>
            <a:r>
              <a:rPr lang="en-US" sz="2400" dirty="0">
                <a:solidFill>
                  <a:srgbClr val="FF0000"/>
                </a:solidFill>
                <a:latin typeface="Baskerville Old Face" panose="02020602080505020303" pitchFamily="18" charset="0"/>
              </a:rPr>
              <a:t>Grandparents’ Day Lunch - </a:t>
            </a:r>
            <a:r>
              <a:rPr lang="en-US" sz="2400" dirty="0">
                <a:latin typeface="Baskerville Old Face" panose="02020602080505020303" pitchFamily="18" charset="0"/>
              </a:rPr>
              <a:t>September</a:t>
            </a:r>
          </a:p>
          <a:p>
            <a:pPr marL="34290" indent="0">
              <a:buNone/>
            </a:pPr>
            <a:r>
              <a:rPr lang="en-US" sz="2400" dirty="0">
                <a:solidFill>
                  <a:srgbClr val="FF0000"/>
                </a:solidFill>
                <a:latin typeface="Baskerville Old Face" panose="02020602080505020303" pitchFamily="18" charset="0"/>
              </a:rPr>
              <a:t>Trick or Trunk- </a:t>
            </a:r>
            <a:r>
              <a:rPr lang="en-US" sz="2400" dirty="0">
                <a:latin typeface="Baskerville Old Face" panose="02020602080505020303" pitchFamily="18" charset="0"/>
              </a:rPr>
              <a:t>(Decorate your Trunk) - October</a:t>
            </a:r>
          </a:p>
          <a:p>
            <a:pPr marL="34290" indent="0">
              <a:buNone/>
            </a:pPr>
            <a:r>
              <a:rPr lang="en-US" sz="2400" dirty="0">
                <a:solidFill>
                  <a:srgbClr val="FF0000"/>
                </a:solidFill>
                <a:latin typeface="Baskerville Old Face" panose="02020602080505020303" pitchFamily="18" charset="0"/>
              </a:rPr>
              <a:t>Fall Carnival – </a:t>
            </a:r>
            <a:r>
              <a:rPr lang="en-US" sz="2400" dirty="0">
                <a:latin typeface="Baskerville Old Face" panose="02020602080505020303" pitchFamily="18" charset="0"/>
              </a:rPr>
              <a:t>November 17, 2017 (3:00 pm -6:00 pm)</a:t>
            </a:r>
          </a:p>
          <a:p>
            <a:pPr marL="34290" indent="0">
              <a:buNone/>
            </a:pPr>
            <a:r>
              <a:rPr lang="en-US" sz="2400" dirty="0">
                <a:solidFill>
                  <a:srgbClr val="FF0000"/>
                </a:solidFill>
                <a:latin typeface="Baskerville Old Face" panose="02020602080505020303" pitchFamily="18" charset="0"/>
              </a:rPr>
              <a:t>Family Reading Night</a:t>
            </a:r>
          </a:p>
          <a:p>
            <a:pPr marL="34290" indent="0">
              <a:buNone/>
            </a:pPr>
            <a:r>
              <a:rPr lang="en-US" sz="2400" dirty="0">
                <a:solidFill>
                  <a:srgbClr val="FF0000"/>
                </a:solidFill>
                <a:latin typeface="Baskerville Old Face" panose="02020602080505020303" pitchFamily="18" charset="0"/>
              </a:rPr>
              <a:t>Family Math Night</a:t>
            </a:r>
          </a:p>
          <a:p>
            <a:pPr marL="34290" indent="0">
              <a:buNone/>
            </a:pPr>
            <a:r>
              <a:rPr lang="en-US" sz="2400" dirty="0">
                <a:solidFill>
                  <a:srgbClr val="FF0000"/>
                </a:solidFill>
                <a:latin typeface="Baskerville Old Face" panose="02020602080505020303" pitchFamily="18" charset="0"/>
              </a:rPr>
              <a:t>STEM Night</a:t>
            </a:r>
          </a:p>
          <a:p>
            <a:pPr marL="34290" indent="0">
              <a:buNone/>
            </a:pPr>
            <a:endParaRPr lang="en-US" dirty="0"/>
          </a:p>
        </p:txBody>
      </p:sp>
      <p:pic>
        <p:nvPicPr>
          <p:cNvPr id="3074" name="Picture 2" descr="Image result for free clipart for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76800"/>
            <a:ext cx="1994350" cy="149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1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06640" cy="1356360"/>
          </a:xfrm>
        </p:spPr>
        <p:txBody>
          <a:bodyPr>
            <a:normAutofit/>
          </a:bodyPr>
          <a:lstStyle/>
          <a:p>
            <a:pPr algn="ctr"/>
            <a:r>
              <a:rPr lang="en-US" sz="7200" b="1" dirty="0">
                <a:solidFill>
                  <a:srgbClr val="0070C0"/>
                </a:solidFill>
                <a:latin typeface="Baskerville Old Face" panose="02020602080505020303" pitchFamily="18" charset="0"/>
              </a:rPr>
              <a:t>P.E. Information</a:t>
            </a:r>
          </a:p>
        </p:txBody>
      </p:sp>
      <p:sp>
        <p:nvSpPr>
          <p:cNvPr id="3" name="Content Placeholder 2"/>
          <p:cNvSpPr>
            <a:spLocks noGrp="1"/>
          </p:cNvSpPr>
          <p:nvPr>
            <p:ph idx="1"/>
          </p:nvPr>
        </p:nvSpPr>
        <p:spPr>
          <a:xfrm>
            <a:off x="457200" y="1676400"/>
            <a:ext cx="8229600" cy="3810000"/>
          </a:xfrm>
        </p:spPr>
        <p:txBody>
          <a:bodyPr>
            <a:noAutofit/>
          </a:bodyPr>
          <a:lstStyle/>
          <a:p>
            <a:r>
              <a:rPr lang="en-US" sz="2400" dirty="0">
                <a:solidFill>
                  <a:schemeClr val="tx1"/>
                </a:solidFill>
              </a:rPr>
              <a:t>Students </a:t>
            </a:r>
            <a:r>
              <a:rPr lang="en-US" sz="2400" b="1" u="sng" dirty="0">
                <a:solidFill>
                  <a:schemeClr val="tx1"/>
                </a:solidFill>
              </a:rPr>
              <a:t>must participate </a:t>
            </a:r>
            <a:r>
              <a:rPr lang="en-US" sz="2400" dirty="0">
                <a:solidFill>
                  <a:schemeClr val="tx1"/>
                </a:solidFill>
              </a:rPr>
              <a:t>in P.E. activities to earn points each day (unless a doctor’s note is provided).</a:t>
            </a:r>
          </a:p>
          <a:p>
            <a:r>
              <a:rPr lang="en-US" sz="2400" dirty="0">
                <a:solidFill>
                  <a:schemeClr val="tx1"/>
                </a:solidFill>
              </a:rPr>
              <a:t>Students must wear </a:t>
            </a:r>
            <a:r>
              <a:rPr lang="en-US" sz="2400" b="1" u="sng" dirty="0">
                <a:solidFill>
                  <a:schemeClr val="tx1"/>
                </a:solidFill>
              </a:rPr>
              <a:t>appropriate shoes </a:t>
            </a:r>
            <a:r>
              <a:rPr lang="en-US" sz="2400" dirty="0">
                <a:solidFill>
                  <a:schemeClr val="tx1"/>
                </a:solidFill>
              </a:rPr>
              <a:t>to P.E. daily.</a:t>
            </a:r>
          </a:p>
          <a:p>
            <a:r>
              <a:rPr lang="en-US" sz="2400" b="1" dirty="0">
                <a:solidFill>
                  <a:schemeClr val="tx1"/>
                </a:solidFill>
              </a:rPr>
              <a:t>No</a:t>
            </a:r>
            <a:r>
              <a:rPr lang="en-US" sz="2400" dirty="0">
                <a:solidFill>
                  <a:schemeClr val="tx1"/>
                </a:solidFill>
              </a:rPr>
              <a:t> shoes can be </a:t>
            </a:r>
            <a:r>
              <a:rPr lang="en-US" sz="2400" b="1" dirty="0">
                <a:solidFill>
                  <a:schemeClr val="tx1"/>
                </a:solidFill>
              </a:rPr>
              <a:t>left in a classroom </a:t>
            </a:r>
            <a:r>
              <a:rPr lang="en-US" sz="2400" dirty="0">
                <a:solidFill>
                  <a:schemeClr val="tx1"/>
                </a:solidFill>
              </a:rPr>
              <a:t>after the school day has ended.</a:t>
            </a:r>
          </a:p>
          <a:p>
            <a:r>
              <a:rPr lang="en-US" sz="2400" dirty="0">
                <a:solidFill>
                  <a:schemeClr val="tx1"/>
                </a:solidFill>
              </a:rPr>
              <a:t>Physical Education (P.E.) is a real course required by the State of Alabama. Students must meet performance standards and </a:t>
            </a:r>
            <a:r>
              <a:rPr lang="en-US" sz="2400" b="1" u="sng" dirty="0">
                <a:solidFill>
                  <a:schemeClr val="tx1"/>
                </a:solidFill>
              </a:rPr>
              <a:t>work hard </a:t>
            </a:r>
            <a:r>
              <a:rPr lang="en-US" sz="2400" dirty="0">
                <a:solidFill>
                  <a:schemeClr val="tx1"/>
                </a:solidFill>
              </a:rPr>
              <a:t>to show growth and improvement throughout the year.</a:t>
            </a:r>
          </a:p>
          <a:p>
            <a:r>
              <a:rPr lang="en-US" sz="2400" dirty="0">
                <a:solidFill>
                  <a:schemeClr val="tx1"/>
                </a:solidFill>
              </a:rPr>
              <a:t>The P.E. </a:t>
            </a:r>
            <a:r>
              <a:rPr lang="en-US" sz="2400" b="1" dirty="0">
                <a:solidFill>
                  <a:schemeClr val="tx1"/>
                </a:solidFill>
              </a:rPr>
              <a:t>grade</a:t>
            </a:r>
            <a:r>
              <a:rPr lang="en-US" sz="2400" dirty="0">
                <a:solidFill>
                  <a:schemeClr val="tx1"/>
                </a:solidFill>
              </a:rPr>
              <a:t> is IMPORTANT, too!</a:t>
            </a:r>
          </a:p>
        </p:txBody>
      </p:sp>
      <p:pic>
        <p:nvPicPr>
          <p:cNvPr id="6146" name="Picture 2" descr="https://thetomatos.com/wp-content/uploads/2016/02/p-e-clipar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24400"/>
            <a:ext cx="2609850" cy="184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Baskerville Old Face" panose="02020602080505020303" pitchFamily="18" charset="0"/>
              </a:rPr>
              <a:t>YEARBOOK Information</a:t>
            </a:r>
          </a:p>
        </p:txBody>
      </p:sp>
      <p:pic>
        <p:nvPicPr>
          <p:cNvPr id="1026" name="Picture 2" descr="http://tse3.mm.bing.net/th?id=OIP.Me979cc1127a60a3113293f831854a0cd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38862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057400"/>
            <a:ext cx="3352800" cy="3539430"/>
          </a:xfrm>
          <a:prstGeom prst="rect">
            <a:avLst/>
          </a:prstGeom>
          <a:noFill/>
        </p:spPr>
        <p:txBody>
          <a:bodyPr wrap="square" rtlCol="0">
            <a:spAutoFit/>
          </a:bodyPr>
          <a:lstStyle/>
          <a:p>
            <a:r>
              <a:rPr lang="en-US" sz="3200" dirty="0">
                <a:latin typeface="Baskerville Old Face" panose="02020602080505020303" pitchFamily="18" charset="0"/>
              </a:rPr>
              <a:t>Yearbooks are pre-sale ONLY this year. Please </a:t>
            </a:r>
            <a:r>
              <a:rPr lang="en-US" sz="3200" b="1" dirty="0">
                <a:solidFill>
                  <a:srgbClr val="FF0000"/>
                </a:solidFill>
                <a:latin typeface="Baskerville Old Face" panose="02020602080505020303" pitchFamily="18" charset="0"/>
              </a:rPr>
              <a:t>order by October 4, 2017 </a:t>
            </a:r>
            <a:r>
              <a:rPr lang="en-US" sz="3200" dirty="0">
                <a:latin typeface="Baskerville Old Face" panose="02020602080505020303" pitchFamily="18" charset="0"/>
              </a:rPr>
              <a:t>if you would like to have a yearbook in the spring.</a:t>
            </a:r>
          </a:p>
        </p:txBody>
      </p:sp>
      <p:pic>
        <p:nvPicPr>
          <p:cNvPr id="1028" name="Picture 4" descr="http://www.goodwell.k12.ok.us/clipart-camera-niEXrko6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21910">
            <a:off x="1445783" y="4572000"/>
            <a:ext cx="2515945" cy="165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3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CSS">
            <a:hlinkClick r:id="rId3"/>
          </p:cNvPr>
          <p:cNvPicPr>
            <a:picLocks noChangeAspect="1" noChangeArrowheads="1"/>
          </p:cNvPicPr>
          <p:nvPr/>
        </p:nvPicPr>
        <p:blipFill>
          <a:blip r:embed="rId4" cstate="print"/>
          <a:srcRect/>
          <a:stretch>
            <a:fillRect/>
          </a:stretch>
        </p:blipFill>
        <p:spPr bwMode="auto">
          <a:xfrm>
            <a:off x="5374247" y="4953000"/>
            <a:ext cx="3769754" cy="1905000"/>
          </a:xfrm>
          <a:prstGeom prst="rect">
            <a:avLst/>
          </a:prstGeom>
          <a:noFill/>
        </p:spPr>
      </p:pic>
      <p:pic>
        <p:nvPicPr>
          <p:cNvPr id="27652" name="Picture 4" descr="IdentAKid"/>
          <p:cNvPicPr>
            <a:picLocks noChangeAspect="1" noChangeArrowheads="1"/>
          </p:cNvPicPr>
          <p:nvPr/>
        </p:nvPicPr>
        <p:blipFill>
          <a:blip r:embed="rId5" cstate="print"/>
          <a:srcRect/>
          <a:stretch>
            <a:fillRect/>
          </a:stretch>
        </p:blipFill>
        <p:spPr bwMode="auto">
          <a:xfrm>
            <a:off x="0" y="0"/>
            <a:ext cx="3465095" cy="914400"/>
          </a:xfrm>
          <a:prstGeom prst="rect">
            <a:avLst/>
          </a:prstGeom>
          <a:noFill/>
        </p:spPr>
      </p:pic>
      <p:sp>
        <p:nvSpPr>
          <p:cNvPr id="6" name="TextBox 5"/>
          <p:cNvSpPr txBox="1"/>
          <p:nvPr/>
        </p:nvSpPr>
        <p:spPr>
          <a:xfrm>
            <a:off x="533400" y="914400"/>
            <a:ext cx="8077200" cy="4862870"/>
          </a:xfrm>
          <a:prstGeom prst="rect">
            <a:avLst/>
          </a:prstGeom>
          <a:noFill/>
        </p:spPr>
        <p:txBody>
          <a:bodyPr wrap="square" rtlCol="0">
            <a:spAutoFit/>
          </a:bodyPr>
          <a:lstStyle/>
          <a:p>
            <a:pPr algn="ctr"/>
            <a:r>
              <a:rPr lang="en-US" sz="2200" dirty="0">
                <a:latin typeface="Arial Rounded MT Bold" panose="020F0704030504030204" pitchFamily="34" charset="0"/>
              </a:rPr>
              <a:t>Students who arrive late (</a:t>
            </a:r>
            <a:r>
              <a:rPr lang="en-US" sz="2200" dirty="0">
                <a:solidFill>
                  <a:srgbClr val="FF0000"/>
                </a:solidFill>
                <a:latin typeface="Arial Rounded MT Bold" panose="020F0704030504030204" pitchFamily="34" charset="0"/>
              </a:rPr>
              <a:t>after 7:59 am</a:t>
            </a:r>
            <a:r>
              <a:rPr lang="en-US" sz="2200" dirty="0">
                <a:latin typeface="Arial Rounded MT Bold" panose="020F0704030504030204" pitchFamily="34" charset="0"/>
              </a:rPr>
              <a:t>) are required to check in on a computer, using the Ident-A-Kid software.  For this reason, students </a:t>
            </a:r>
            <a:r>
              <a:rPr lang="en-US" sz="2200" b="1" u="sng" dirty="0">
                <a:latin typeface="Arial Rounded MT Bold" panose="020F0704030504030204" pitchFamily="34" charset="0"/>
              </a:rPr>
              <a:t>MUST</a:t>
            </a:r>
            <a:r>
              <a:rPr lang="en-US" sz="2200" dirty="0">
                <a:latin typeface="Arial Rounded MT Bold" panose="020F0704030504030204" pitchFamily="34" charset="0"/>
              </a:rPr>
              <a:t> be </a:t>
            </a:r>
            <a:r>
              <a:rPr lang="en-US" sz="2200" u="sng" dirty="0">
                <a:solidFill>
                  <a:srgbClr val="FF0000"/>
                </a:solidFill>
                <a:latin typeface="Arial Rounded MT Bold" panose="020F0704030504030204" pitchFamily="34" charset="0"/>
              </a:rPr>
              <a:t>accompanied into the school by an adult,</a:t>
            </a:r>
            <a:r>
              <a:rPr lang="en-US" sz="2200" dirty="0">
                <a:solidFill>
                  <a:srgbClr val="FF0000"/>
                </a:solidFill>
                <a:latin typeface="Arial Rounded MT Bold" panose="020F0704030504030204" pitchFamily="34" charset="0"/>
              </a:rPr>
              <a:t> </a:t>
            </a:r>
            <a:r>
              <a:rPr lang="en-US" sz="2200" dirty="0">
                <a:latin typeface="Arial Rounded MT Bold" panose="020F0704030504030204" pitchFamily="34" charset="0"/>
              </a:rPr>
              <a:t>if they are late.  </a:t>
            </a:r>
          </a:p>
          <a:p>
            <a:endParaRPr lang="en-US" sz="2200" dirty="0">
              <a:latin typeface="Arial Rounded MT Bold" panose="020F0704030504030204" pitchFamily="34" charset="0"/>
            </a:endParaRPr>
          </a:p>
          <a:p>
            <a:pPr algn="ctr"/>
            <a:r>
              <a:rPr lang="en-US" sz="2200" dirty="0">
                <a:latin typeface="Arial Rounded MT Bold" panose="020F0704030504030204" pitchFamily="34" charset="0"/>
              </a:rPr>
              <a:t>If a student is being checked out, they will also be signed out on the computer. However, a </a:t>
            </a:r>
            <a:r>
              <a:rPr lang="en-US" sz="2200" b="1" u="sng" dirty="0">
                <a:latin typeface="Arial Rounded MT Bold" panose="020F0704030504030204" pitchFamily="34" charset="0"/>
              </a:rPr>
              <a:t>Valid ID</a:t>
            </a:r>
            <a:r>
              <a:rPr lang="en-US" sz="2200" b="1" dirty="0">
                <a:latin typeface="Arial Rounded MT Bold" panose="020F0704030504030204" pitchFamily="34" charset="0"/>
              </a:rPr>
              <a:t> </a:t>
            </a:r>
            <a:r>
              <a:rPr lang="en-US" sz="2200" dirty="0">
                <a:latin typeface="Arial Rounded MT Bold" panose="020F0704030504030204" pitchFamily="34" charset="0"/>
              </a:rPr>
              <a:t>must be presented to the secretary and the person must be listed on the student’s STI profile to check the student out.</a:t>
            </a:r>
          </a:p>
          <a:p>
            <a:pPr algn="ctr"/>
            <a:endParaRPr lang="en-US" sz="2200" dirty="0">
              <a:latin typeface="Arial Rounded MT Bold" panose="020F0704030504030204" pitchFamily="34" charset="0"/>
            </a:endParaRPr>
          </a:p>
          <a:p>
            <a:pPr algn="ctr"/>
            <a:r>
              <a:rPr lang="en-US" sz="2200" dirty="0">
                <a:latin typeface="Arial Rounded MT Bold" panose="020F0704030504030204" pitchFamily="34" charset="0"/>
              </a:rPr>
              <a:t>Visitors to the school, including volunteers, will also be required to sign in using this software.</a:t>
            </a:r>
          </a:p>
          <a:p>
            <a:pPr algn="ctr"/>
            <a:r>
              <a:rPr lang="en-US" sz="2200" dirty="0">
                <a:solidFill>
                  <a:srgbClr val="FF0000"/>
                </a:solidFill>
                <a:latin typeface="Arial Rounded MT Bold" panose="020F0704030504030204" pitchFamily="34" charset="0"/>
              </a:rPr>
              <a:t>This computer is located in the front office.</a:t>
            </a:r>
          </a:p>
          <a:p>
            <a:endParaRPr lang="en-US" sz="2400" dirty="0">
              <a:latin typeface="Cambr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15" y="422052"/>
            <a:ext cx="8229600" cy="944562"/>
          </a:xfrm>
        </p:spPr>
        <p:txBody>
          <a:bodyPr>
            <a:normAutofit/>
          </a:bodyPr>
          <a:lstStyle/>
          <a:p>
            <a:pPr algn="ctr"/>
            <a:r>
              <a:rPr lang="en-US" sz="3600" b="1" dirty="0">
                <a:solidFill>
                  <a:srgbClr val="0070C0"/>
                </a:solidFill>
                <a:latin typeface="Baskerville Old Face" panose="02020602080505020303" pitchFamily="18" charset="0"/>
              </a:rPr>
              <a:t>Early Warning Truancy</a:t>
            </a:r>
          </a:p>
        </p:txBody>
      </p:sp>
      <p:sp>
        <p:nvSpPr>
          <p:cNvPr id="2049" name="Rectangle 1"/>
          <p:cNvSpPr>
            <a:spLocks noChangeArrowheads="1"/>
          </p:cNvSpPr>
          <p:nvPr/>
        </p:nvSpPr>
        <p:spPr bwMode="auto">
          <a:xfrm>
            <a:off x="549215" y="1174602"/>
            <a:ext cx="81534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mj-lt"/>
                <a:cs typeface="Arial" pitchFamily="34" charset="0"/>
              </a:rPr>
              <a:t>Make</a:t>
            </a:r>
            <a:r>
              <a:rPr kumimoji="0" lang="en-US" sz="2800" b="0" i="0" u="none" strike="noStrike" cap="none" normalizeH="0" dirty="0">
                <a:ln>
                  <a:noFill/>
                </a:ln>
                <a:solidFill>
                  <a:schemeClr val="tx1"/>
                </a:solidFill>
                <a:effectLst/>
                <a:latin typeface="+mj-lt"/>
                <a:cs typeface="Arial" pitchFamily="34" charset="0"/>
              </a:rPr>
              <a:t> sure you have read and signed an </a:t>
            </a:r>
            <a:r>
              <a:rPr kumimoji="0" lang="en-US" sz="2800" b="1" i="0" u="none" strike="noStrike" cap="none" normalizeH="0" dirty="0">
                <a:ln>
                  <a:noFill/>
                </a:ln>
                <a:solidFill>
                  <a:srgbClr val="FF0000"/>
                </a:solidFill>
                <a:effectLst/>
                <a:latin typeface="+mj-lt"/>
                <a:cs typeface="Arial" pitchFamily="34" charset="0"/>
              </a:rPr>
              <a:t>Early Warning Truancy</a:t>
            </a:r>
            <a:r>
              <a:rPr kumimoji="0" lang="en-US" sz="2800" b="0" i="0" u="none" strike="noStrike" cap="none" normalizeH="0" dirty="0">
                <a:ln>
                  <a:noFill/>
                </a:ln>
                <a:solidFill>
                  <a:schemeClr val="tx1"/>
                </a:solidFill>
                <a:effectLst/>
                <a:latin typeface="+mj-lt"/>
                <a:cs typeface="Arial" pitchFamily="34" charset="0"/>
              </a:rPr>
              <a:t> form. This document is available online at the </a:t>
            </a:r>
            <a:r>
              <a:rPr kumimoji="0" lang="en-US" sz="2800" b="0" i="0" u="none" strike="noStrike" cap="none" normalizeH="0" dirty="0">
                <a:ln>
                  <a:noFill/>
                </a:ln>
                <a:solidFill>
                  <a:schemeClr val="tx1"/>
                </a:solidFill>
                <a:effectLst/>
                <a:latin typeface="+mj-lt"/>
                <a:cs typeface="Arial" pitchFamily="34" charset="0"/>
                <a:hlinkClick r:id="rId3"/>
              </a:rPr>
              <a:t>www.pcboe.net</a:t>
            </a:r>
            <a:r>
              <a:rPr kumimoji="0" lang="en-US" sz="2800" b="0" i="0" u="none" strike="noStrike" cap="none" normalizeH="0" dirty="0">
                <a:ln>
                  <a:noFill/>
                </a:ln>
                <a:solidFill>
                  <a:schemeClr val="tx1"/>
                </a:solidFill>
                <a:effectLst/>
                <a:latin typeface="+mj-lt"/>
                <a:cs typeface="Arial" pitchFamily="34" charset="0"/>
              </a:rPr>
              <a:t> website and it was available at registration. The document explains why it is important for </a:t>
            </a:r>
            <a:r>
              <a:rPr kumimoji="0" lang="en-US" sz="2800" b="0" i="0" u="none" strike="noStrike" cap="none" normalizeH="0" dirty="0">
                <a:ln>
                  <a:noFill/>
                </a:ln>
                <a:solidFill>
                  <a:srgbClr val="FF0000"/>
                </a:solidFill>
                <a:effectLst/>
                <a:latin typeface="+mj-lt"/>
                <a:cs typeface="Arial" pitchFamily="34" charset="0"/>
              </a:rPr>
              <a:t>students to be in school everyday, </a:t>
            </a:r>
            <a:r>
              <a:rPr kumimoji="0" lang="en-US" sz="2800" b="0" i="0" u="none" strike="noStrike" cap="none" normalizeH="0" dirty="0">
                <a:ln>
                  <a:noFill/>
                </a:ln>
                <a:solidFill>
                  <a:schemeClr val="tx1"/>
                </a:solidFill>
                <a:effectLst/>
                <a:latin typeface="+mj-lt"/>
                <a:cs typeface="Arial" pitchFamily="34" charset="0"/>
              </a:rPr>
              <a:t>unless there is an excused absence. The document also explains the steps that will be taken by the court if children do not attend school.</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aseline="0" dirty="0">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dirty="0">
                <a:ln>
                  <a:noFill/>
                </a:ln>
                <a:solidFill>
                  <a:schemeClr val="tx1"/>
                </a:solidFill>
                <a:effectLst/>
                <a:latin typeface="+mj-lt"/>
                <a:cs typeface="Arial" pitchFamily="34" charset="0"/>
              </a:rPr>
              <a:t>School </a:t>
            </a:r>
            <a:r>
              <a:rPr kumimoji="0" lang="en-US" sz="3200" b="1" i="0" u="none" strike="noStrike" cap="none" normalizeH="0" dirty="0">
                <a:ln>
                  <a:noFill/>
                </a:ln>
                <a:solidFill>
                  <a:srgbClr val="FF0000"/>
                </a:solidFill>
                <a:effectLst/>
                <a:latin typeface="+mj-lt"/>
                <a:cs typeface="Arial" pitchFamily="34" charset="0"/>
              </a:rPr>
              <a:t>starts</a:t>
            </a:r>
            <a:r>
              <a:rPr kumimoji="0" lang="en-US" sz="3200" b="1" i="0" u="none" strike="noStrike" cap="none" normalizeH="0" dirty="0">
                <a:ln>
                  <a:noFill/>
                </a:ln>
                <a:solidFill>
                  <a:schemeClr val="tx1"/>
                </a:solidFill>
                <a:effectLst/>
                <a:latin typeface="+mj-lt"/>
                <a:cs typeface="Arial" pitchFamily="34" charset="0"/>
              </a:rPr>
              <a:t> at </a:t>
            </a:r>
            <a:r>
              <a:rPr kumimoji="0" lang="en-US" sz="3200" b="1" i="0" u="none" strike="noStrike" cap="none" normalizeH="0" dirty="0">
                <a:ln>
                  <a:noFill/>
                </a:ln>
                <a:solidFill>
                  <a:srgbClr val="FF0000"/>
                </a:solidFill>
                <a:effectLst/>
                <a:latin typeface="+mj-lt"/>
                <a:cs typeface="Arial" pitchFamily="34" charset="0"/>
              </a:rPr>
              <a:t>8:00 AM</a:t>
            </a:r>
            <a:r>
              <a:rPr kumimoji="0" lang="en-US" sz="3200" b="1" i="0" u="none" strike="noStrike" cap="none" normalizeH="0" dirty="0">
                <a:ln>
                  <a:noFill/>
                </a:ln>
                <a:solidFill>
                  <a:schemeClr val="tx1"/>
                </a:solidFill>
                <a:effectLst/>
                <a:latin typeface="+mj-lt"/>
                <a:cs typeface="Arial" pitchFamily="34" charset="0"/>
              </a:rPr>
              <a:t>.</a:t>
            </a:r>
            <a:endParaRPr kumimoji="0" lang="en-US" sz="3200" b="1" i="0" u="none" strike="noStrike" cap="none" normalizeH="0" baseline="0" dirty="0">
              <a:ln>
                <a:noFill/>
              </a:ln>
              <a:solidFill>
                <a:schemeClr val="tx1"/>
              </a:solidFill>
              <a:effectLst/>
              <a:latin typeface="+mj-lt"/>
              <a:cs typeface="Arial" pitchFamily="34" charset="0"/>
            </a:endParaRPr>
          </a:p>
        </p:txBody>
      </p:sp>
      <p:pic>
        <p:nvPicPr>
          <p:cNvPr id="1026" name="Picture 2" descr="Image result for free clipart alarm 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953000"/>
            <a:ext cx="1327573"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6000" b="1" dirty="0">
                <a:solidFill>
                  <a:srgbClr val="0070C0"/>
                </a:solidFill>
                <a:latin typeface="Baskerville Old Face" panose="02020602080505020303" pitchFamily="18" charset="0"/>
              </a:rPr>
              <a:t>Student Handbook</a:t>
            </a:r>
          </a:p>
        </p:txBody>
      </p:sp>
      <p:sp>
        <p:nvSpPr>
          <p:cNvPr id="3" name="TextBox 2"/>
          <p:cNvSpPr txBox="1"/>
          <p:nvPr/>
        </p:nvSpPr>
        <p:spPr>
          <a:xfrm>
            <a:off x="457200" y="1295400"/>
            <a:ext cx="8229600" cy="2308324"/>
          </a:xfrm>
          <a:prstGeom prst="rect">
            <a:avLst/>
          </a:prstGeom>
          <a:noFill/>
        </p:spPr>
        <p:txBody>
          <a:bodyPr wrap="square" rtlCol="0">
            <a:spAutoFit/>
          </a:bodyPr>
          <a:lstStyle/>
          <a:p>
            <a:pPr algn="just"/>
            <a:r>
              <a:rPr lang="en-US" sz="2400" dirty="0">
                <a:latin typeface="Arial Rounded MT Bold" panose="020F0704030504030204" pitchFamily="34" charset="0"/>
              </a:rPr>
              <a:t>Please read through the student handbook that you received at registration. Pay close attention to the </a:t>
            </a:r>
            <a:r>
              <a:rPr lang="en-US" sz="2400" dirty="0">
                <a:solidFill>
                  <a:srgbClr val="FF0000"/>
                </a:solidFill>
                <a:latin typeface="Arial Rounded MT Bold" panose="020F0704030504030204" pitchFamily="34" charset="0"/>
              </a:rPr>
              <a:t>attendance policy, grading policy, retention policy, discipline, and bus suspensions</a:t>
            </a:r>
            <a:r>
              <a:rPr lang="en-US" sz="2400" dirty="0">
                <a:latin typeface="Arial Rounded MT Bold" panose="020F0704030504030204" pitchFamily="34" charset="0"/>
              </a:rPr>
              <a:t>.  It is a wonderful resource and will answer most of the questions or concerns that may arise throughout the year.</a:t>
            </a:r>
          </a:p>
        </p:txBody>
      </p:sp>
      <p:pic>
        <p:nvPicPr>
          <p:cNvPr id="4098" name="Picture 2" descr="Image result for free clip art image student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064" y="3657600"/>
            <a:ext cx="2682776"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50" y="609600"/>
            <a:ext cx="7406640" cy="1356360"/>
          </a:xfrm>
          <a:prstGeom prst="rect">
            <a:avLst/>
          </a:prstGeom>
        </p:spPr>
        <p:txBody>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latin typeface="Baskerville Old Face" panose="02020602080505020303" pitchFamily="18" charset="0"/>
              </a:rPr>
              <a:t>All About </a:t>
            </a:r>
            <a:r>
              <a:rPr lang="en-US" u="sng" dirty="0">
                <a:solidFill>
                  <a:srgbClr val="0070C0"/>
                </a:solidFill>
                <a:latin typeface="Baskerville Old Face" panose="02020602080505020303" pitchFamily="18" charset="0"/>
              </a:rPr>
              <a:t>Chermin Carnes</a:t>
            </a:r>
          </a:p>
        </p:txBody>
      </p:sp>
      <p:sp>
        <p:nvSpPr>
          <p:cNvPr id="3" name="Content Placeholder 2"/>
          <p:cNvSpPr txBox="1">
            <a:spLocks/>
          </p:cNvSpPr>
          <p:nvPr/>
        </p:nvSpPr>
        <p:spPr>
          <a:xfrm>
            <a:off x="857251" y="2057400"/>
            <a:ext cx="7404653" cy="4038600"/>
          </a:xfrm>
          <a:prstGeom prst="rect">
            <a:avLst/>
          </a:prstGeom>
        </p:spPr>
        <p:txBody>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r>
              <a:rPr lang="en-US" dirty="0"/>
              <a:t>Place of Birth:  St. Thomas, Virgin Islands</a:t>
            </a:r>
          </a:p>
          <a:p>
            <a:r>
              <a:rPr lang="en-US" dirty="0"/>
              <a:t>Marital Status:  Married</a:t>
            </a:r>
          </a:p>
          <a:p>
            <a:r>
              <a:rPr lang="en-US" dirty="0"/>
              <a:t>Spouse:  Mark Carnes</a:t>
            </a:r>
          </a:p>
          <a:p>
            <a:r>
              <a:rPr lang="en-US" dirty="0"/>
              <a:t>Children:  Morgan Carnes (15) Madison Carnes (1) Big </a:t>
            </a:r>
            <a:r>
              <a:rPr lang="en-US" dirty="0" err="1"/>
              <a:t>Boi</a:t>
            </a:r>
            <a:r>
              <a:rPr lang="en-US" dirty="0"/>
              <a:t> (1)</a:t>
            </a:r>
          </a:p>
          <a:p>
            <a:r>
              <a:rPr lang="en-US" dirty="0"/>
              <a:t>Military Veteran- Army</a:t>
            </a:r>
          </a:p>
          <a:p>
            <a:r>
              <a:rPr lang="en-US" dirty="0"/>
              <a:t>Education:  UMUC-Business Administration, Troy University-Elementary Education</a:t>
            </a:r>
          </a:p>
          <a:p>
            <a:r>
              <a:rPr lang="en-US" dirty="0"/>
              <a:t>Motto:  You are what you repeatedly do, therefore excellence is not an act but a habit.-Aristotle</a:t>
            </a:r>
          </a:p>
          <a:p>
            <a:r>
              <a:rPr lang="en-US" dirty="0"/>
              <a:t>Hobbies:  Baking, Gardening, Reading, Antiquing </a:t>
            </a:r>
          </a:p>
          <a:p>
            <a:pPr marL="34290" indent="0">
              <a:buNone/>
            </a:pPr>
            <a:endParaRPr lang="en-US" dirty="0"/>
          </a:p>
          <a:p>
            <a:pPr marL="34290" indent="0">
              <a:buNone/>
            </a:pPr>
            <a:endParaRPr lang="en-US" dirty="0"/>
          </a:p>
          <a:p>
            <a:r>
              <a:rPr lang="en-US" dirty="0"/>
              <a:t>Add personal photos (if you like)</a:t>
            </a:r>
          </a:p>
        </p:txBody>
      </p:sp>
    </p:spTree>
    <p:extLst>
      <p:ext uri="{BB962C8B-B14F-4D97-AF65-F5344CB8AC3E}">
        <p14:creationId xmlns:p14="http://schemas.microsoft.com/office/powerpoint/2010/main" val="55780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581"/>
            <a:ext cx="8229600" cy="1143000"/>
          </a:xfrm>
        </p:spPr>
        <p:txBody>
          <a:bodyPr>
            <a:normAutofit/>
          </a:bodyPr>
          <a:lstStyle/>
          <a:p>
            <a:pPr algn="ctr"/>
            <a:r>
              <a:rPr lang="en-US" sz="5400" b="1" dirty="0">
                <a:solidFill>
                  <a:srgbClr val="0070C0"/>
                </a:solidFill>
                <a:latin typeface="Baskerville Old Face" panose="02020602080505020303" pitchFamily="18" charset="0"/>
              </a:rPr>
              <a:t>Drop-Off Procedures</a:t>
            </a:r>
          </a:p>
        </p:txBody>
      </p:sp>
      <p:sp>
        <p:nvSpPr>
          <p:cNvPr id="4" name="TextBox 3"/>
          <p:cNvSpPr txBox="1"/>
          <p:nvPr/>
        </p:nvSpPr>
        <p:spPr>
          <a:xfrm>
            <a:off x="457200" y="1348581"/>
            <a:ext cx="8382000" cy="3416320"/>
          </a:xfrm>
          <a:prstGeom prst="rect">
            <a:avLst/>
          </a:prstGeom>
          <a:noFill/>
        </p:spPr>
        <p:txBody>
          <a:bodyPr wrap="square" rtlCol="0">
            <a:spAutoFit/>
          </a:bodyPr>
          <a:lstStyle/>
          <a:p>
            <a:r>
              <a:rPr lang="en-US" sz="2400" dirty="0">
                <a:latin typeface="Arial Rounded MT Bold" panose="020F0704030504030204" pitchFamily="34" charset="0"/>
              </a:rPr>
              <a:t>Students can be dropped off beginning at 7:20 am. Please drop off at the </a:t>
            </a:r>
            <a:r>
              <a:rPr lang="en-US" sz="2400" dirty="0">
                <a:solidFill>
                  <a:srgbClr val="0070C0"/>
                </a:solidFill>
                <a:latin typeface="Arial Rounded MT Bold" panose="020F0704030504030204" pitchFamily="34" charset="0"/>
              </a:rPr>
              <a:t>CLOCK TOWER</a:t>
            </a:r>
            <a:r>
              <a:rPr lang="en-US" sz="2400" dirty="0">
                <a:latin typeface="Arial Rounded MT Bold" panose="020F0704030504030204" pitchFamily="34" charset="0"/>
              </a:rPr>
              <a:t>. Crossing the parking lot is NOT safe.</a:t>
            </a:r>
          </a:p>
          <a:p>
            <a:endParaRPr lang="en-US" sz="2400" dirty="0">
              <a:latin typeface="Arial Rounded MT Bold" panose="020F0704030504030204" pitchFamily="34" charset="0"/>
            </a:endParaRPr>
          </a:p>
          <a:p>
            <a:r>
              <a:rPr lang="en-US" sz="2400" dirty="0">
                <a:latin typeface="Arial Rounded MT Bold" panose="020F0704030504030204" pitchFamily="34" charset="0"/>
              </a:rPr>
              <a:t>Please remember, </a:t>
            </a:r>
            <a:r>
              <a:rPr lang="en-US" sz="2400" b="1" dirty="0">
                <a:solidFill>
                  <a:srgbClr val="FF0000"/>
                </a:solidFill>
                <a:latin typeface="Arial Rounded MT Bold" panose="020F0704030504030204" pitchFamily="34" charset="0"/>
              </a:rPr>
              <a:t>if</a:t>
            </a:r>
            <a:r>
              <a:rPr lang="en-US" sz="2400" dirty="0">
                <a:latin typeface="Arial Rounded MT Bold" panose="020F0704030504030204" pitchFamily="34" charset="0"/>
              </a:rPr>
              <a:t> </a:t>
            </a:r>
            <a:r>
              <a:rPr lang="en-US" sz="2400" b="1" dirty="0">
                <a:solidFill>
                  <a:srgbClr val="FF0000"/>
                </a:solidFill>
                <a:latin typeface="Arial Rounded MT Bold" panose="020F0704030504030204" pitchFamily="34" charset="0"/>
              </a:rPr>
              <a:t>your student is late </a:t>
            </a:r>
            <a:r>
              <a:rPr lang="en-US" sz="2400" b="1" dirty="0">
                <a:latin typeface="Arial Rounded MT Bold" panose="020F0704030504030204" pitchFamily="34" charset="0"/>
              </a:rPr>
              <a:t>(anytime after </a:t>
            </a:r>
            <a:r>
              <a:rPr lang="en-US" sz="2400" b="1" dirty="0">
                <a:solidFill>
                  <a:srgbClr val="FF0000"/>
                </a:solidFill>
                <a:latin typeface="Arial Rounded MT Bold" panose="020F0704030504030204" pitchFamily="34" charset="0"/>
              </a:rPr>
              <a:t>7:59 am</a:t>
            </a:r>
            <a:r>
              <a:rPr lang="en-US" sz="2400" b="1" dirty="0">
                <a:latin typeface="Arial Rounded MT Bold" panose="020F0704030504030204" pitchFamily="34" charset="0"/>
              </a:rPr>
              <a:t>)</a:t>
            </a:r>
            <a:r>
              <a:rPr lang="en-US" sz="2400" dirty="0">
                <a:latin typeface="Arial Rounded MT Bold" panose="020F0704030504030204" pitchFamily="34" charset="0"/>
              </a:rPr>
              <a:t>,</a:t>
            </a:r>
            <a:r>
              <a:rPr lang="en-US" sz="2400" b="1" dirty="0">
                <a:latin typeface="Arial Rounded MT Bold" panose="020F0704030504030204" pitchFamily="34" charset="0"/>
              </a:rPr>
              <a:t> </a:t>
            </a:r>
            <a:r>
              <a:rPr lang="en-US" sz="2400" dirty="0">
                <a:latin typeface="Arial Rounded MT Bold" panose="020F0704030504030204" pitchFamily="34" charset="0"/>
              </a:rPr>
              <a:t>he or she MUST be accompanied inside the building by an adult.</a:t>
            </a:r>
          </a:p>
          <a:p>
            <a:endParaRPr lang="en-US" sz="2400" dirty="0">
              <a:latin typeface="Arial Rounded MT Bold" panose="020F0704030504030204" pitchFamily="34" charset="0"/>
            </a:endParaRPr>
          </a:p>
          <a:p>
            <a:r>
              <a:rPr lang="en-US" sz="2400" dirty="0">
                <a:latin typeface="Arial Rounded MT Bold" panose="020F0704030504030204" pitchFamily="34" charset="0"/>
              </a:rPr>
              <a:t>Please pay attention to the signs in front of the school.</a:t>
            </a:r>
          </a:p>
        </p:txBody>
      </p:sp>
      <p:sp>
        <p:nvSpPr>
          <p:cNvPr id="28674" name="AutoShape 2" descr="Displaying 20140627_091919.jpg"/>
          <p:cNvSpPr>
            <a:spLocks noChangeAspect="1" noChangeArrowheads="1"/>
          </p:cNvSpPr>
          <p:nvPr/>
        </p:nvSpPr>
        <p:spPr bwMode="auto">
          <a:xfrm>
            <a:off x="63501" y="-136525"/>
            <a:ext cx="8775699" cy="6134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isplaying 20140627_091919.jpg"/>
          <p:cNvSpPr>
            <a:spLocks noChangeAspect="1" noChangeArrowheads="1"/>
          </p:cNvSpPr>
          <p:nvPr/>
        </p:nvSpPr>
        <p:spPr bwMode="auto">
          <a:xfrm>
            <a:off x="63500" y="-136525"/>
            <a:ext cx="10906125" cy="6134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57200" y="4992632"/>
            <a:ext cx="4419600" cy="1107996"/>
          </a:xfrm>
          <a:prstGeom prst="rect">
            <a:avLst/>
          </a:prstGeom>
          <a:noFill/>
        </p:spPr>
        <p:txBody>
          <a:bodyPr wrap="square" rtlCol="0">
            <a:spAutoFit/>
          </a:bodyPr>
          <a:lstStyle/>
          <a:p>
            <a:r>
              <a:rPr lang="en-US" sz="2400" dirty="0">
                <a:latin typeface="Arial Rounded MT Bold" panose="020F0704030504030204" pitchFamily="34" charset="0"/>
              </a:rPr>
              <a:t>Cars </a:t>
            </a:r>
            <a:r>
              <a:rPr lang="en-US" sz="2400" dirty="0">
                <a:solidFill>
                  <a:srgbClr val="FF0000"/>
                </a:solidFill>
                <a:latin typeface="Arial Rounded MT Bold" panose="020F0704030504030204" pitchFamily="34" charset="0"/>
              </a:rPr>
              <a:t>must NOT </a:t>
            </a:r>
            <a:r>
              <a:rPr lang="en-US" sz="2400" dirty="0">
                <a:latin typeface="Arial Rounded MT Bold" panose="020F0704030504030204" pitchFamily="34" charset="0"/>
              </a:rPr>
              <a:t>park in the bus or car drop off lane.  </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350" y="4806731"/>
            <a:ext cx="2133599" cy="16819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7731"/>
            <a:ext cx="8229600" cy="1143000"/>
          </a:xfrm>
        </p:spPr>
        <p:txBody>
          <a:bodyPr>
            <a:normAutofit/>
          </a:bodyPr>
          <a:lstStyle/>
          <a:p>
            <a:pPr algn="ctr"/>
            <a:r>
              <a:rPr lang="en-US" sz="6000" b="1" dirty="0">
                <a:solidFill>
                  <a:srgbClr val="0070C0"/>
                </a:solidFill>
                <a:latin typeface="Baskerville Old Face" panose="02020602080505020303" pitchFamily="18" charset="0"/>
              </a:rPr>
              <a:t>Pick-Up Procedures</a:t>
            </a:r>
          </a:p>
        </p:txBody>
      </p:sp>
      <p:sp>
        <p:nvSpPr>
          <p:cNvPr id="6" name="TextBox 5"/>
          <p:cNvSpPr txBox="1"/>
          <p:nvPr/>
        </p:nvSpPr>
        <p:spPr>
          <a:xfrm>
            <a:off x="333703" y="1219200"/>
            <a:ext cx="8839200" cy="2431435"/>
          </a:xfrm>
          <a:prstGeom prst="rect">
            <a:avLst/>
          </a:prstGeom>
          <a:noFill/>
        </p:spPr>
        <p:txBody>
          <a:bodyPr wrap="square" rtlCol="0">
            <a:spAutoFit/>
          </a:bodyPr>
          <a:lstStyle/>
          <a:p>
            <a:r>
              <a:rPr lang="en-US" sz="3200" dirty="0">
                <a:solidFill>
                  <a:srgbClr val="FF0000"/>
                </a:solidFill>
                <a:latin typeface="+mj-lt"/>
              </a:rPr>
              <a:t>Students can be picked up beginning at </a:t>
            </a:r>
            <a:r>
              <a:rPr lang="en-US" sz="3200" b="1" dirty="0">
                <a:solidFill>
                  <a:srgbClr val="FF0000"/>
                </a:solidFill>
                <a:latin typeface="+mj-lt"/>
              </a:rPr>
              <a:t>3:00 p.m.  </a:t>
            </a:r>
          </a:p>
          <a:p>
            <a:endParaRPr lang="en-US" sz="2400" dirty="0">
              <a:latin typeface="+mj-lt"/>
            </a:endParaRPr>
          </a:p>
          <a:p>
            <a:r>
              <a:rPr lang="en-US" sz="2400" dirty="0">
                <a:latin typeface="+mj-lt"/>
              </a:rPr>
              <a:t>Please </a:t>
            </a:r>
            <a:r>
              <a:rPr lang="en-US" sz="2400" b="1" dirty="0">
                <a:latin typeface="+mj-lt"/>
              </a:rPr>
              <a:t>do </a:t>
            </a:r>
            <a:r>
              <a:rPr lang="en-US" sz="2400" b="1" u="sng" dirty="0">
                <a:latin typeface="+mj-lt"/>
              </a:rPr>
              <a:t>not</a:t>
            </a:r>
            <a:r>
              <a:rPr lang="en-US" sz="2400" b="1" dirty="0">
                <a:latin typeface="+mj-lt"/>
              </a:rPr>
              <a:t> </a:t>
            </a:r>
            <a:r>
              <a:rPr lang="en-US" sz="2400" dirty="0">
                <a:latin typeface="+mj-lt"/>
              </a:rPr>
              <a:t>arrive before 2:55 p.m. This backs up traffic and could pose a problem for emergencies.  </a:t>
            </a:r>
          </a:p>
          <a:p>
            <a:endParaRPr lang="en-US" sz="2400" dirty="0">
              <a:latin typeface="+mj-lt"/>
            </a:endParaRPr>
          </a:p>
          <a:p>
            <a:endParaRPr lang="en-US" sz="2400" dirty="0">
              <a:latin typeface="Cambria" pitchFamily="18" charset="0"/>
            </a:endParaRPr>
          </a:p>
        </p:txBody>
      </p:sp>
      <p:sp>
        <p:nvSpPr>
          <p:cNvPr id="8" name="TextBox 7"/>
          <p:cNvSpPr txBox="1"/>
          <p:nvPr/>
        </p:nvSpPr>
        <p:spPr>
          <a:xfrm>
            <a:off x="381000" y="3352800"/>
            <a:ext cx="8382000" cy="3077766"/>
          </a:xfrm>
          <a:prstGeom prst="rect">
            <a:avLst/>
          </a:prstGeom>
          <a:noFill/>
        </p:spPr>
        <p:txBody>
          <a:bodyPr wrap="square" rtlCol="0">
            <a:spAutoFit/>
          </a:bodyPr>
          <a:lstStyle/>
          <a:p>
            <a:r>
              <a:rPr lang="en-US" sz="3200" dirty="0">
                <a:solidFill>
                  <a:srgbClr val="FF0000"/>
                </a:solidFill>
                <a:latin typeface="Arial Rounded MT Bold" panose="020F0704030504030204" pitchFamily="34" charset="0"/>
              </a:rPr>
              <a:t>PLEASE remain in your car. </a:t>
            </a:r>
            <a:r>
              <a:rPr lang="en-US" sz="3200" dirty="0">
                <a:latin typeface="Arial Rounded MT Bold" panose="020F0704030504030204" pitchFamily="34" charset="0"/>
              </a:rPr>
              <a:t>The car rider line </a:t>
            </a:r>
            <a:r>
              <a:rPr lang="en-US" sz="3200" u="sng" dirty="0">
                <a:latin typeface="Arial Rounded MT Bold" panose="020F0704030504030204" pitchFamily="34" charset="0"/>
              </a:rPr>
              <a:t>moves faster </a:t>
            </a:r>
            <a:r>
              <a:rPr lang="en-US" sz="3200" dirty="0">
                <a:latin typeface="Arial Rounded MT Bold" panose="020F0704030504030204" pitchFamily="34" charset="0"/>
              </a:rPr>
              <a:t>as staff members learn your car. </a:t>
            </a:r>
            <a:r>
              <a:rPr lang="en-US" sz="3200" dirty="0">
                <a:solidFill>
                  <a:srgbClr val="00B050"/>
                </a:solidFill>
                <a:latin typeface="Arial Rounded MT Bold" panose="020F0704030504030204" pitchFamily="34" charset="0"/>
              </a:rPr>
              <a:t>Be patient the first couple of weeks.</a:t>
            </a:r>
          </a:p>
          <a:p>
            <a:endParaRPr lang="en-US" sz="2400" dirty="0"/>
          </a:p>
          <a:p>
            <a:pPr algn="ctr"/>
            <a:r>
              <a:rPr lang="en-US" sz="2400" b="1" dirty="0">
                <a:solidFill>
                  <a:srgbClr val="0070C0"/>
                </a:solidFill>
              </a:rPr>
              <a:t>Please </a:t>
            </a:r>
            <a:r>
              <a:rPr lang="en-US" sz="2400" b="1" u="sng" dirty="0">
                <a:solidFill>
                  <a:srgbClr val="0070C0"/>
                </a:solidFill>
              </a:rPr>
              <a:t>WATCH</a:t>
            </a:r>
            <a:r>
              <a:rPr lang="en-US" sz="2400" b="1" dirty="0">
                <a:solidFill>
                  <a:srgbClr val="0070C0"/>
                </a:solidFill>
              </a:rPr>
              <a:t> for children while you wait in your car.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3657600"/>
          </a:xfrm>
        </p:spPr>
        <p:txBody>
          <a:bodyPr>
            <a:normAutofit/>
          </a:bodyPr>
          <a:lstStyle/>
          <a:p>
            <a:pPr algn="ctr"/>
            <a:r>
              <a:rPr lang="en-US" sz="4400" dirty="0">
                <a:solidFill>
                  <a:srgbClr val="FF0000"/>
                </a:solidFill>
                <a:latin typeface="Baskerville Old Face" panose="02020602080505020303" pitchFamily="18" charset="0"/>
              </a:rPr>
              <a:t>Bus Behavior</a:t>
            </a:r>
            <a:br>
              <a:rPr lang="en-US" sz="3200" dirty="0">
                <a:latin typeface="Cambria" pitchFamily="18" charset="0"/>
              </a:rPr>
            </a:br>
            <a:r>
              <a:rPr lang="en-US" sz="3100" dirty="0">
                <a:solidFill>
                  <a:srgbClr val="0070C0"/>
                </a:solidFill>
                <a:latin typeface="Arial Rounded MT Bold" panose="020F0704030504030204" pitchFamily="34" charset="0"/>
              </a:rPr>
              <a:t>Bus safety is important to us. Please talk with your scholar about behaving and </a:t>
            </a:r>
            <a:r>
              <a:rPr lang="en-US" sz="3100" dirty="0">
                <a:solidFill>
                  <a:srgbClr val="FF0000"/>
                </a:solidFill>
                <a:latin typeface="Arial Rounded MT Bold" panose="020F0704030504030204" pitchFamily="34" charset="0"/>
              </a:rPr>
              <a:t>RESPECTING</a:t>
            </a:r>
            <a:r>
              <a:rPr lang="en-US" sz="3100" dirty="0">
                <a:solidFill>
                  <a:srgbClr val="0070C0"/>
                </a:solidFill>
                <a:latin typeface="Arial Rounded MT Bold" panose="020F0704030504030204" pitchFamily="34" charset="0"/>
              </a:rPr>
              <a:t> the driver. Riding the bus is a privilege. Students will be suspended if bus rules are not obeyed.</a:t>
            </a:r>
          </a:p>
        </p:txBody>
      </p:sp>
      <p:pic>
        <p:nvPicPr>
          <p:cNvPr id="5122" name="Picture 2" descr="http://clipartix.com/wp-content/uploads/2016/05/Free-clip-art-school-bus-free-clipart-images-4-clipartc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86200"/>
            <a:ext cx="2895600" cy="2591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396" y="4230751"/>
            <a:ext cx="4343400" cy="2246769"/>
          </a:xfrm>
          <a:prstGeom prst="rect">
            <a:avLst/>
          </a:prstGeom>
          <a:noFill/>
        </p:spPr>
        <p:txBody>
          <a:bodyPr wrap="square" rtlCol="0">
            <a:spAutoFit/>
          </a:bodyPr>
          <a:lstStyle/>
          <a:p>
            <a:r>
              <a:rPr lang="en-US" sz="2800" dirty="0"/>
              <a:t>Please </a:t>
            </a:r>
            <a:r>
              <a:rPr lang="en-US" sz="2800" b="1" dirty="0">
                <a:solidFill>
                  <a:srgbClr val="FF0000"/>
                </a:solidFill>
              </a:rPr>
              <a:t>supervise</a:t>
            </a:r>
            <a:r>
              <a:rPr lang="en-US" sz="2800" dirty="0"/>
              <a:t> your child at the bus stop. Be a community </a:t>
            </a:r>
            <a:r>
              <a:rPr lang="en-US" sz="2800" b="1" dirty="0">
                <a:solidFill>
                  <a:srgbClr val="FF0000"/>
                </a:solidFill>
              </a:rPr>
              <a:t>team</a:t>
            </a:r>
            <a:r>
              <a:rPr lang="en-US" sz="2800" dirty="0"/>
              <a:t> and take turns waiting with the students at the bus stop.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403AF-A609-4112-86AB-738A18E98D7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3733800" y="152400"/>
            <a:ext cx="5257800" cy="2743200"/>
          </a:xfrm>
          <a:prstGeom prst="rect">
            <a:avLst/>
          </a:prstGeom>
        </p:spPr>
      </p:pic>
      <p:pic>
        <p:nvPicPr>
          <p:cNvPr id="6" name="Picture 5">
            <a:extLst>
              <a:ext uri="{FF2B5EF4-FFF2-40B4-BE49-F238E27FC236}">
                <a16:creationId xmlns:a16="http://schemas.microsoft.com/office/drawing/2014/main" id="{781AE46E-DFC0-47A0-AA7E-2F075F55A95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800600" y="2889738"/>
            <a:ext cx="4202723" cy="3815862"/>
          </a:xfrm>
          <a:prstGeom prst="rect">
            <a:avLst/>
          </a:prstGeom>
        </p:spPr>
      </p:pic>
      <p:pic>
        <p:nvPicPr>
          <p:cNvPr id="8" name="Picture 7">
            <a:extLst>
              <a:ext uri="{FF2B5EF4-FFF2-40B4-BE49-F238E27FC236}">
                <a16:creationId xmlns:a16="http://schemas.microsoft.com/office/drawing/2014/main" id="{46B28998-B03B-4608-A449-948D2C7E2172}"/>
              </a:ext>
            </a:extLst>
          </p:cNvPr>
          <p:cNvPicPr>
            <a:picLocks noChangeAspect="1"/>
          </p:cNvPicPr>
          <p:nvPr/>
        </p:nvPicPr>
        <p:blipFill>
          <a:blip r:embed="rId6"/>
          <a:stretch>
            <a:fillRect/>
          </a:stretch>
        </p:blipFill>
        <p:spPr>
          <a:xfrm>
            <a:off x="184637" y="2872153"/>
            <a:ext cx="4615962" cy="3798277"/>
          </a:xfrm>
          <a:prstGeom prst="rect">
            <a:avLst/>
          </a:prstGeom>
        </p:spPr>
      </p:pic>
      <p:pic>
        <p:nvPicPr>
          <p:cNvPr id="9" name="Picture 8">
            <a:extLst>
              <a:ext uri="{FF2B5EF4-FFF2-40B4-BE49-F238E27FC236}">
                <a16:creationId xmlns:a16="http://schemas.microsoft.com/office/drawing/2014/main" id="{4AAEC64B-1D96-4CEF-AB6A-0EE099D8838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84638" y="152400"/>
            <a:ext cx="3549162" cy="2737338"/>
          </a:xfrm>
          <a:prstGeom prst="rect">
            <a:avLst/>
          </a:prstGeom>
        </p:spPr>
      </p:pic>
    </p:spTree>
    <p:extLst>
      <p:ext uri="{BB962C8B-B14F-4D97-AF65-F5344CB8AC3E}">
        <p14:creationId xmlns:p14="http://schemas.microsoft.com/office/powerpoint/2010/main" val="349489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0070C0"/>
                </a:solidFill>
                <a:latin typeface="Baskerville Old Face" panose="02020602080505020303" pitchFamily="18" charset="0"/>
              </a:rPr>
              <a:t>School Information</a:t>
            </a:r>
          </a:p>
        </p:txBody>
      </p:sp>
      <p:sp>
        <p:nvSpPr>
          <p:cNvPr id="3" name="Content Placeholder 2"/>
          <p:cNvSpPr>
            <a:spLocks noGrp="1"/>
          </p:cNvSpPr>
          <p:nvPr>
            <p:ph idx="1"/>
          </p:nvPr>
        </p:nvSpPr>
        <p:spPr>
          <a:xfrm>
            <a:off x="381000" y="2057400"/>
            <a:ext cx="8458200" cy="4038600"/>
          </a:xfrm>
        </p:spPr>
        <p:txBody>
          <a:bodyPr>
            <a:normAutofit/>
          </a:bodyPr>
          <a:lstStyle/>
          <a:p>
            <a:pPr marL="34290" indent="0">
              <a:buNone/>
            </a:pPr>
            <a:r>
              <a:rPr lang="en-US" sz="3200" u="sng" dirty="0">
                <a:solidFill>
                  <a:srgbClr val="FF0000"/>
                </a:solidFill>
                <a:latin typeface="Baskerville Old Face" panose="02020602080505020303" pitchFamily="18" charset="0"/>
              </a:rPr>
              <a:t>Principal</a:t>
            </a:r>
            <a:r>
              <a:rPr lang="en-US" sz="3200" dirty="0">
                <a:solidFill>
                  <a:srgbClr val="FF0000"/>
                </a:solidFill>
                <a:latin typeface="Baskerville Old Face" panose="02020602080505020303" pitchFamily="18" charset="0"/>
              </a:rPr>
              <a:t>	   </a:t>
            </a:r>
            <a:r>
              <a:rPr lang="en-US" sz="3200" u="sng" dirty="0">
                <a:solidFill>
                  <a:srgbClr val="FF0000"/>
                </a:solidFill>
                <a:latin typeface="Baskerville Old Face" panose="02020602080505020303" pitchFamily="18" charset="0"/>
              </a:rPr>
              <a:t>Assistant Principal</a:t>
            </a:r>
            <a:r>
              <a:rPr lang="en-US" sz="3200" dirty="0">
                <a:solidFill>
                  <a:srgbClr val="FF0000"/>
                </a:solidFill>
                <a:latin typeface="Baskerville Old Face" panose="02020602080505020303" pitchFamily="18" charset="0"/>
              </a:rPr>
              <a:t>		</a:t>
            </a:r>
            <a:r>
              <a:rPr lang="en-US" sz="3200" u="sng" dirty="0">
                <a:solidFill>
                  <a:srgbClr val="FF0000"/>
                </a:solidFill>
                <a:latin typeface="Baskerville Old Face" panose="02020602080505020303" pitchFamily="18" charset="0"/>
              </a:rPr>
              <a:t>Secretary</a:t>
            </a:r>
          </a:p>
          <a:p>
            <a:pPr marL="34290" indent="0">
              <a:buNone/>
            </a:pPr>
            <a:r>
              <a:rPr lang="en-US" sz="3200" b="1" dirty="0">
                <a:solidFill>
                  <a:srgbClr val="0070C0"/>
                </a:solidFill>
                <a:latin typeface="Baskerville Old Face" panose="02020602080505020303" pitchFamily="18" charset="0"/>
              </a:rPr>
              <a:t>Mrs. Lewis	         Mrs. </a:t>
            </a:r>
            <a:r>
              <a:rPr lang="en-US" sz="3200" b="1" dirty="0" err="1">
                <a:solidFill>
                  <a:srgbClr val="0070C0"/>
                </a:solidFill>
                <a:latin typeface="Baskerville Old Face" panose="02020602080505020303" pitchFamily="18" charset="0"/>
              </a:rPr>
              <a:t>Idel</a:t>
            </a:r>
            <a:r>
              <a:rPr lang="en-US" sz="3200" b="1" dirty="0">
                <a:solidFill>
                  <a:srgbClr val="0070C0"/>
                </a:solidFill>
                <a:latin typeface="Baskerville Old Face" panose="02020602080505020303" pitchFamily="18" charset="0"/>
              </a:rPr>
              <a:t>	          Mrs. Cooley </a:t>
            </a:r>
          </a:p>
          <a:p>
            <a:pPr marL="34290" indent="0">
              <a:buNone/>
            </a:pPr>
            <a:endParaRPr lang="en-US" sz="3200" dirty="0">
              <a:solidFill>
                <a:srgbClr val="0070C0"/>
              </a:solidFill>
              <a:latin typeface="Baskerville Old Face" panose="02020602080505020303" pitchFamily="18" charset="0"/>
            </a:endParaRPr>
          </a:p>
          <a:p>
            <a:pPr marL="34290" indent="0">
              <a:buNone/>
            </a:pPr>
            <a:r>
              <a:rPr lang="en-US" sz="3200" u="sng" dirty="0">
                <a:solidFill>
                  <a:srgbClr val="FF0000"/>
                </a:solidFill>
                <a:latin typeface="Baskerville Old Face" panose="02020602080505020303" pitchFamily="18" charset="0"/>
              </a:rPr>
              <a:t>School Phone </a:t>
            </a:r>
            <a:r>
              <a:rPr lang="en-US" sz="3200" dirty="0">
                <a:solidFill>
                  <a:srgbClr val="FF0000"/>
                </a:solidFill>
                <a:latin typeface="Baskerville Old Face" panose="02020602080505020303" pitchFamily="18" charset="0"/>
              </a:rPr>
              <a:t>			</a:t>
            </a:r>
            <a:r>
              <a:rPr lang="en-US" sz="3200" u="sng" dirty="0">
                <a:solidFill>
                  <a:srgbClr val="FF0000"/>
                </a:solidFill>
                <a:latin typeface="Baskerville Old Face" panose="02020602080505020303" pitchFamily="18" charset="0"/>
              </a:rPr>
              <a:t>School Website</a:t>
            </a:r>
          </a:p>
          <a:p>
            <a:pPr marL="34290" indent="0">
              <a:buNone/>
            </a:pPr>
            <a:r>
              <a:rPr lang="en-US" sz="3200" b="1" dirty="0">
                <a:solidFill>
                  <a:srgbClr val="0070C0"/>
                </a:solidFill>
                <a:latin typeface="Baskerville Old Face" panose="02020602080505020303" pitchFamily="18" charset="0"/>
              </a:rPr>
              <a:t>(334) 298-4507</a:t>
            </a:r>
            <a:r>
              <a:rPr lang="en-US" sz="3200" dirty="0">
                <a:solidFill>
                  <a:srgbClr val="0070C0"/>
                </a:solidFill>
                <a:latin typeface="Baskerville Old Face" panose="02020602080505020303" pitchFamily="18" charset="0"/>
              </a:rPr>
              <a:t>			</a:t>
            </a:r>
            <a:r>
              <a:rPr lang="en-US" sz="3200" b="1" dirty="0">
                <a:solidFill>
                  <a:srgbClr val="0070C0"/>
                </a:solidFill>
                <a:latin typeface="Baskerville Old Face" panose="02020602080505020303" pitchFamily="18" charset="0"/>
                <a:hlinkClick r:id="rId3"/>
              </a:rPr>
              <a:t>www.pcboe.net/wes</a:t>
            </a:r>
            <a:r>
              <a:rPr lang="en-US" sz="3200" dirty="0">
                <a:solidFill>
                  <a:srgbClr val="0070C0"/>
                </a:solidFill>
                <a:latin typeface="Baskerville Old Face" panose="02020602080505020303" pitchFamily="18" charset="0"/>
              </a:rPr>
              <a:t> </a:t>
            </a:r>
          </a:p>
          <a:p>
            <a:pPr marL="34290" indent="0">
              <a:buNone/>
            </a:pPr>
            <a:endParaRPr lang="en-US" sz="3200" dirty="0">
              <a:solidFill>
                <a:srgbClr val="0070C0"/>
              </a:solidFill>
              <a:latin typeface="Baskerville Old Face" panose="02020602080505020303" pitchFamily="18" charset="0"/>
            </a:endParaRPr>
          </a:p>
          <a:p>
            <a:pPr marL="34290" indent="0">
              <a:buNone/>
            </a:pPr>
            <a:r>
              <a:rPr lang="en-US" sz="3200" dirty="0">
                <a:solidFill>
                  <a:srgbClr val="0070C0"/>
                </a:solidFill>
                <a:latin typeface="Baskerville Old Face" panose="02020602080505020303" pitchFamily="18" charset="0"/>
              </a:rPr>
              <a:t>School Hours:  </a:t>
            </a:r>
            <a:r>
              <a:rPr lang="en-US" sz="3200" b="1" dirty="0">
                <a:solidFill>
                  <a:srgbClr val="FF0000"/>
                </a:solidFill>
                <a:latin typeface="Baskerville Old Face" panose="02020602080505020303" pitchFamily="18" charset="0"/>
              </a:rPr>
              <a:t>8:00 AM – 3:00 PM</a:t>
            </a:r>
          </a:p>
          <a:p>
            <a:pPr marL="34290" indent="0">
              <a:buNone/>
            </a:pPr>
            <a:endParaRPr lang="en-US"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8445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6600" b="1" dirty="0">
                <a:solidFill>
                  <a:srgbClr val="0070C0"/>
                </a:solidFill>
              </a:rPr>
              <a:t>Communication</a:t>
            </a:r>
          </a:p>
        </p:txBody>
      </p:sp>
      <p:sp>
        <p:nvSpPr>
          <p:cNvPr id="3" name="Content Placeholder 2"/>
          <p:cNvSpPr>
            <a:spLocks noGrp="1"/>
          </p:cNvSpPr>
          <p:nvPr>
            <p:ph idx="1"/>
          </p:nvPr>
        </p:nvSpPr>
        <p:spPr>
          <a:xfrm>
            <a:off x="857251" y="1676400"/>
            <a:ext cx="7905749" cy="4953000"/>
          </a:xfrm>
        </p:spPr>
        <p:txBody>
          <a:bodyPr>
            <a:normAutofit/>
          </a:bodyPr>
          <a:lstStyle/>
          <a:p>
            <a:pPr marL="34290" indent="0" algn="ctr">
              <a:buNone/>
            </a:pPr>
            <a:r>
              <a:rPr lang="en-US" b="1" u="sng" dirty="0">
                <a:solidFill>
                  <a:srgbClr val="FF0000"/>
                </a:solidFill>
              </a:rPr>
              <a:t>Teacher contact information:</a:t>
            </a:r>
            <a:r>
              <a:rPr lang="en-US" b="1" dirty="0"/>
              <a:t> </a:t>
            </a:r>
          </a:p>
          <a:p>
            <a:pPr algn="ctr">
              <a:buFontTx/>
              <a:buChar char="-"/>
            </a:pPr>
            <a:r>
              <a:rPr lang="en-US" dirty="0">
                <a:hlinkClick r:id="rId2"/>
              </a:rPr>
              <a:t>ccarnes@mypcboe.net</a:t>
            </a:r>
            <a:endParaRPr lang="en-US" dirty="0"/>
          </a:p>
          <a:p>
            <a:pPr algn="ctr">
              <a:buFontTx/>
              <a:buChar char="-"/>
            </a:pPr>
            <a:r>
              <a:rPr lang="en-US" dirty="0"/>
              <a:t>(334) 298-4507</a:t>
            </a:r>
          </a:p>
          <a:p>
            <a:pPr marL="34290" indent="0" algn="ctr">
              <a:buNone/>
            </a:pPr>
            <a:r>
              <a:rPr lang="en-US" b="1" u="sng" dirty="0">
                <a:solidFill>
                  <a:srgbClr val="FF0000"/>
                </a:solidFill>
              </a:rPr>
              <a:t>Daily communication: </a:t>
            </a:r>
          </a:p>
          <a:p>
            <a:pPr marL="34290" indent="0" algn="ctr">
              <a:buNone/>
            </a:pPr>
            <a:r>
              <a:rPr lang="en-US" dirty="0"/>
              <a:t>-Planners/folders,</a:t>
            </a:r>
          </a:p>
          <a:p>
            <a:pPr algn="ctr">
              <a:buFontTx/>
              <a:buChar char="-"/>
            </a:pPr>
            <a:r>
              <a:rPr lang="en-US" dirty="0"/>
              <a:t>Phone call </a:t>
            </a:r>
            <a:r>
              <a:rPr lang="en-US" b="1" dirty="0">
                <a:solidFill>
                  <a:schemeClr val="tx1"/>
                </a:solidFill>
              </a:rPr>
              <a:t>(</a:t>
            </a:r>
            <a:r>
              <a:rPr lang="en-US" b="1" i="1" dirty="0">
                <a:solidFill>
                  <a:schemeClr val="tx1"/>
                </a:solidFill>
              </a:rPr>
              <a:t>as needed)</a:t>
            </a:r>
          </a:p>
          <a:p>
            <a:pPr marL="34290" indent="0" algn="ctr">
              <a:buNone/>
            </a:pPr>
            <a:r>
              <a:rPr lang="en-US" dirty="0"/>
              <a:t>-  Remind 101</a:t>
            </a:r>
          </a:p>
          <a:p>
            <a:pPr marL="34290" indent="0" algn="ctr">
              <a:buNone/>
            </a:pPr>
            <a:r>
              <a:rPr lang="en-US" b="1" u="sng" dirty="0">
                <a:solidFill>
                  <a:srgbClr val="FF0000"/>
                </a:solidFill>
              </a:rPr>
              <a:t>Conferences:</a:t>
            </a:r>
          </a:p>
          <a:p>
            <a:pPr algn="ctr">
              <a:buFontTx/>
              <a:buChar char="-"/>
            </a:pPr>
            <a:r>
              <a:rPr lang="en-US" dirty="0"/>
              <a:t>During  extended planning period or after</a:t>
            </a:r>
          </a:p>
          <a:p>
            <a:pPr marL="34290" indent="0" algn="ctr">
              <a:buNone/>
            </a:pPr>
            <a:r>
              <a:rPr lang="en-US" dirty="0"/>
              <a:t>school.</a:t>
            </a:r>
          </a:p>
          <a:p>
            <a:pPr marL="34290" indent="0" algn="ctr">
              <a:buNone/>
            </a:pPr>
            <a:r>
              <a:rPr lang="en-US" u="sng" dirty="0">
                <a:solidFill>
                  <a:srgbClr val="FF0000"/>
                </a:solidFill>
              </a:rPr>
              <a:t> </a:t>
            </a:r>
            <a:r>
              <a:rPr lang="en-US" b="1" u="sng" dirty="0">
                <a:solidFill>
                  <a:srgbClr val="FF0000"/>
                </a:solidFill>
              </a:rPr>
              <a:t>Class website information</a:t>
            </a:r>
          </a:p>
          <a:p>
            <a:pPr marL="34290" indent="0" algn="ctr">
              <a:buNone/>
            </a:pPr>
            <a:r>
              <a:rPr lang="en-US" dirty="0"/>
              <a:t>http://challcarnes.weebly.com/</a:t>
            </a:r>
          </a:p>
          <a:p>
            <a:pPr marL="3429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772" y="4648200"/>
            <a:ext cx="1562235" cy="1806097"/>
          </a:xfrm>
          <a:prstGeom prst="rect">
            <a:avLst/>
          </a:prstGeom>
        </p:spPr>
      </p:pic>
    </p:spTree>
    <p:extLst>
      <p:ext uri="{BB962C8B-B14F-4D97-AF65-F5344CB8AC3E}">
        <p14:creationId xmlns:p14="http://schemas.microsoft.com/office/powerpoint/2010/main" val="295067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a:solidFill>
                  <a:srgbClr val="0070C0"/>
                </a:solidFill>
                <a:latin typeface="Baskerville Old Face" panose="02020602080505020303" pitchFamily="18" charset="0"/>
              </a:rPr>
              <a:t>Remind 101</a:t>
            </a:r>
          </a:p>
        </p:txBody>
      </p:sp>
      <p:sp>
        <p:nvSpPr>
          <p:cNvPr id="3" name="Content Placeholder 2"/>
          <p:cNvSpPr>
            <a:spLocks noGrp="1"/>
          </p:cNvSpPr>
          <p:nvPr>
            <p:ph idx="1"/>
          </p:nvPr>
        </p:nvSpPr>
        <p:spPr/>
        <p:txBody>
          <a:bodyPr>
            <a:normAutofit/>
          </a:bodyPr>
          <a:lstStyle/>
          <a:p>
            <a:pPr marL="34290" indent="0" algn="ctr">
              <a:buNone/>
            </a:pPr>
            <a:r>
              <a:rPr lang="en-US" sz="3200" dirty="0"/>
              <a:t>Text @e22h4b to 81010</a:t>
            </a:r>
          </a:p>
          <a:p>
            <a:pPr marL="34290" indent="0" algn="ctr">
              <a:buNone/>
            </a:pPr>
            <a:endParaRPr lang="en-US" sz="3200" dirty="0"/>
          </a:p>
          <a:p>
            <a:pPr marL="34290" indent="0" algn="ctr">
              <a:buNone/>
            </a:pPr>
            <a:r>
              <a:rPr lang="en-US" sz="3200" dirty="0"/>
              <a:t>Or</a:t>
            </a:r>
          </a:p>
          <a:p>
            <a:pPr marL="34290" indent="0" algn="ctr">
              <a:buNone/>
            </a:pPr>
            <a:endParaRPr lang="en-US" sz="3200" dirty="0"/>
          </a:p>
          <a:p>
            <a:pPr marL="34290" indent="0" algn="ctr">
              <a:buNone/>
            </a:pPr>
            <a:r>
              <a:rPr lang="en-US" sz="3200" dirty="0"/>
              <a:t>  https://www.remind.com/join/e22h4b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838200"/>
            <a:ext cx="1733550" cy="1733550"/>
          </a:xfrm>
          <a:prstGeom prst="rect">
            <a:avLst/>
          </a:prstGeom>
        </p:spPr>
      </p:pic>
    </p:spTree>
    <p:extLst>
      <p:ext uri="{BB962C8B-B14F-4D97-AF65-F5344CB8AC3E}">
        <p14:creationId xmlns:p14="http://schemas.microsoft.com/office/powerpoint/2010/main" val="15474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0100" y="275384"/>
            <a:ext cx="7406640" cy="562816"/>
          </a:xfrm>
        </p:spPr>
        <p:txBody>
          <a:bodyPr>
            <a:normAutofit fontScale="90000"/>
          </a:bodyPr>
          <a:lstStyle/>
          <a:p>
            <a:pPr algn="ctr"/>
            <a:r>
              <a:rPr lang="en-US" sz="6600" b="1" dirty="0">
                <a:solidFill>
                  <a:srgbClr val="0070C0"/>
                </a:solidFill>
                <a:latin typeface="Baskerville Old Face" panose="02020602080505020303" pitchFamily="18" charset="0"/>
              </a:rPr>
              <a:t>Our Daily Schedule</a:t>
            </a:r>
          </a:p>
        </p:txBody>
      </p:sp>
      <p:sp>
        <p:nvSpPr>
          <p:cNvPr id="3" name="Content Placeholder 2"/>
          <p:cNvSpPr>
            <a:spLocks noGrp="1"/>
          </p:cNvSpPr>
          <p:nvPr>
            <p:ph idx="1"/>
          </p:nvPr>
        </p:nvSpPr>
        <p:spPr>
          <a:xfrm>
            <a:off x="800100" y="855784"/>
            <a:ext cx="7404653" cy="5773615"/>
          </a:xfrm>
        </p:spPr>
        <p:txBody>
          <a:bodyPr>
            <a:normAutofit fontScale="92500" lnSpcReduction="10000"/>
          </a:bodyPr>
          <a:lstStyle/>
          <a:p>
            <a:pPr>
              <a:buFont typeface="Arial" panose="020B0604020202020204" pitchFamily="34" charset="0"/>
              <a:buChar char="•"/>
            </a:pPr>
            <a:r>
              <a:rPr lang="en-US" dirty="0"/>
              <a:t>07:30-08:20:   Arrival to school, morning work, bathroom break</a:t>
            </a:r>
          </a:p>
          <a:p>
            <a:pPr>
              <a:buFont typeface="Arial" panose="020B0604020202020204" pitchFamily="34" charset="0"/>
              <a:buChar char="•"/>
            </a:pPr>
            <a:r>
              <a:rPr lang="en-US" dirty="0"/>
              <a:t>08:20-08:50:  P.E.</a:t>
            </a:r>
          </a:p>
          <a:p>
            <a:pPr>
              <a:buFont typeface="Arial" panose="020B0604020202020204" pitchFamily="34" charset="0"/>
              <a:buChar char="•"/>
            </a:pPr>
            <a:r>
              <a:rPr lang="en-US" dirty="0"/>
              <a:t>08:50-08:55:  Bathroom Break</a:t>
            </a:r>
          </a:p>
          <a:p>
            <a:pPr>
              <a:buFont typeface="Arial" panose="020B0604020202020204" pitchFamily="34" charset="0"/>
              <a:buChar char="•"/>
            </a:pPr>
            <a:r>
              <a:rPr lang="en-US" dirty="0"/>
              <a:t>08:55-09:20:  DEAR+W </a:t>
            </a:r>
          </a:p>
          <a:p>
            <a:pPr marL="34290" indent="0">
              <a:lnSpc>
                <a:spcPct val="100000"/>
              </a:lnSpc>
              <a:spcBef>
                <a:spcPts val="0"/>
              </a:spcBef>
              <a:buNone/>
            </a:pPr>
            <a:r>
              <a:rPr lang="en-US" dirty="0"/>
              <a:t>	- Every other Tuesday: Art</a:t>
            </a:r>
          </a:p>
          <a:p>
            <a:pPr marL="34290" indent="0">
              <a:lnSpc>
                <a:spcPct val="100000"/>
              </a:lnSpc>
              <a:spcBef>
                <a:spcPts val="0"/>
              </a:spcBef>
              <a:buNone/>
            </a:pPr>
            <a:r>
              <a:rPr lang="en-US" dirty="0"/>
              <a:t>	-  Every other Wednesday: Music</a:t>
            </a:r>
          </a:p>
          <a:p>
            <a:pPr marL="34290" indent="0">
              <a:lnSpc>
                <a:spcPct val="100000"/>
              </a:lnSpc>
              <a:spcBef>
                <a:spcPts val="0"/>
              </a:spcBef>
              <a:buNone/>
            </a:pPr>
            <a:r>
              <a:rPr lang="en-US" dirty="0"/>
              <a:t>	- Every Thursday:  Library</a:t>
            </a:r>
          </a:p>
          <a:p>
            <a:pPr marL="34290" indent="0">
              <a:lnSpc>
                <a:spcPct val="100000"/>
              </a:lnSpc>
              <a:spcBef>
                <a:spcPts val="0"/>
              </a:spcBef>
              <a:buNone/>
            </a:pPr>
            <a:r>
              <a:rPr lang="en-US" dirty="0"/>
              <a:t>	- Every Friday:  </a:t>
            </a:r>
            <a:r>
              <a:rPr lang="en-US" dirty="0" err="1"/>
              <a:t>Guaidance</a:t>
            </a:r>
            <a:r>
              <a:rPr lang="en-US" dirty="0"/>
              <a:t> </a:t>
            </a:r>
          </a:p>
          <a:p>
            <a:pPr>
              <a:buFont typeface="Arial" panose="020B0604020202020204" pitchFamily="34" charset="0"/>
              <a:buChar char="•"/>
            </a:pPr>
            <a:r>
              <a:rPr lang="en-US" dirty="0"/>
              <a:t>09:20-10:45:  Block 1 (M-W:  Science/</a:t>
            </a:r>
            <a:r>
              <a:rPr lang="en-US" dirty="0" err="1"/>
              <a:t>Th&amp;Fri</a:t>
            </a:r>
            <a:r>
              <a:rPr lang="en-US" dirty="0"/>
              <a:t>: Social Studies) </a:t>
            </a:r>
          </a:p>
          <a:p>
            <a:pPr>
              <a:buFont typeface="Arial" panose="020B0604020202020204" pitchFamily="34" charset="0"/>
              <a:buChar char="•"/>
            </a:pPr>
            <a:r>
              <a:rPr lang="en-US" dirty="0"/>
              <a:t>10:50-12:00:  Block 2 (M-W:  Science/</a:t>
            </a:r>
            <a:r>
              <a:rPr lang="en-US" dirty="0" err="1"/>
              <a:t>Th&amp;Fri</a:t>
            </a:r>
            <a:r>
              <a:rPr lang="en-US" dirty="0"/>
              <a:t>: Social Studies)</a:t>
            </a:r>
          </a:p>
          <a:p>
            <a:pPr>
              <a:buFont typeface="Arial" panose="020B0604020202020204" pitchFamily="34" charset="0"/>
              <a:buChar char="•"/>
            </a:pPr>
            <a:r>
              <a:rPr lang="en-US" dirty="0"/>
              <a:t>12:00-12:30:  Lunch	</a:t>
            </a:r>
          </a:p>
          <a:p>
            <a:pPr>
              <a:buFont typeface="Arial" panose="020B0604020202020204" pitchFamily="34" charset="0"/>
              <a:buChar char="•"/>
            </a:pPr>
            <a:r>
              <a:rPr lang="en-US" dirty="0"/>
              <a:t>12:35-12:40:  Bathroom Break</a:t>
            </a:r>
          </a:p>
          <a:p>
            <a:pPr>
              <a:buFont typeface="Arial" panose="020B0604020202020204" pitchFamily="34" charset="0"/>
              <a:buChar char="•"/>
            </a:pPr>
            <a:r>
              <a:rPr lang="en-US" dirty="0"/>
              <a:t>12:40-13:00:  Block 2</a:t>
            </a:r>
          </a:p>
          <a:p>
            <a:pPr>
              <a:buFont typeface="Arial" panose="020B0604020202020204" pitchFamily="34" charset="0"/>
              <a:buChar char="•"/>
            </a:pPr>
            <a:r>
              <a:rPr lang="en-US" dirty="0"/>
              <a:t>13:00-14:30:  Block 3 (M-W:  Science/</a:t>
            </a:r>
            <a:r>
              <a:rPr lang="en-US" dirty="0" err="1"/>
              <a:t>Th.&amp;Fri</a:t>
            </a:r>
            <a:r>
              <a:rPr lang="en-US" dirty="0"/>
              <a:t>:  Social Studies)</a:t>
            </a:r>
          </a:p>
          <a:p>
            <a:pPr>
              <a:buFont typeface="Arial" panose="020B0604020202020204" pitchFamily="34" charset="0"/>
              <a:buChar char="•"/>
            </a:pPr>
            <a:r>
              <a:rPr lang="en-US" dirty="0"/>
              <a:t>14:30-15:00:  Homeroom (DEAR+W/Homework Assistance)</a:t>
            </a:r>
          </a:p>
          <a:p>
            <a:pPr marL="34290" indent="0">
              <a:buNone/>
            </a:pPr>
            <a:r>
              <a:rPr lang="en-US" dirty="0"/>
              <a:t>	-Once per month students will go to STEM Lab for one week</a:t>
            </a:r>
          </a:p>
          <a:p>
            <a:pPr>
              <a:buFont typeface="Arial" panose="020B0604020202020204" pitchFamily="34" charset="0"/>
              <a:buChar char="•"/>
            </a:pPr>
            <a:r>
              <a:rPr lang="en-US" dirty="0"/>
              <a:t>15:00:  Dismissal</a:t>
            </a:r>
          </a:p>
          <a:p>
            <a:pPr>
              <a:buFont typeface="Arial" panose="020B0604020202020204" pitchFamily="34" charset="0"/>
              <a:buChar char="•"/>
            </a:pPr>
            <a:endParaRPr lang="en-US" dirty="0"/>
          </a:p>
          <a:p>
            <a:pPr>
              <a:buFont typeface="Arial" panose="020B0604020202020204" pitchFamily="34" charset="0"/>
              <a:buChar char="•"/>
            </a:pPr>
            <a:endParaRPr lang="en-US" dirty="0"/>
          </a:p>
          <a:p>
            <a:pPr marL="3429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923" y="2242038"/>
            <a:ext cx="1333635" cy="1189462"/>
          </a:xfrm>
          <a:prstGeom prst="rect">
            <a:avLst/>
          </a:prstGeom>
        </p:spPr>
      </p:pic>
    </p:spTree>
    <p:extLst>
      <p:ext uri="{BB962C8B-B14F-4D97-AF65-F5344CB8AC3E}">
        <p14:creationId xmlns:p14="http://schemas.microsoft.com/office/powerpoint/2010/main" val="363962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latin typeface="Baskerville Old Face" panose="02020602080505020303" pitchFamily="18" charset="0"/>
              </a:rPr>
              <a:t>Homework Support</a:t>
            </a:r>
          </a:p>
        </p:txBody>
      </p:sp>
      <p:sp>
        <p:nvSpPr>
          <p:cNvPr id="3" name="Content Placeholder 2"/>
          <p:cNvSpPr>
            <a:spLocks noGrp="1"/>
          </p:cNvSpPr>
          <p:nvPr>
            <p:ph idx="1"/>
          </p:nvPr>
        </p:nvSpPr>
        <p:spPr>
          <a:xfrm>
            <a:off x="857251" y="2057400"/>
            <a:ext cx="6229349" cy="4038600"/>
          </a:xfrm>
        </p:spPr>
        <p:txBody>
          <a:bodyPr>
            <a:normAutofit/>
          </a:bodyPr>
          <a:lstStyle/>
          <a:p>
            <a:r>
              <a:rPr lang="en-US" sz="2800" dirty="0">
                <a:solidFill>
                  <a:srgbClr val="0070C0"/>
                </a:solidFill>
                <a:latin typeface="Baskerville Old Face" panose="02020602080505020303" pitchFamily="18" charset="0"/>
              </a:rPr>
              <a:t>Set a time aside for homework </a:t>
            </a:r>
            <a:r>
              <a:rPr lang="en-US" sz="2800" dirty="0">
                <a:solidFill>
                  <a:srgbClr val="FF0000"/>
                </a:solidFill>
                <a:latin typeface="Baskerville Old Face" panose="02020602080505020303" pitchFamily="18" charset="0"/>
              </a:rPr>
              <a:t>EVERY </a:t>
            </a:r>
            <a:r>
              <a:rPr lang="en-US" sz="2800" dirty="0">
                <a:solidFill>
                  <a:srgbClr val="0070C0"/>
                </a:solidFill>
                <a:latin typeface="Baskerville Old Face" panose="02020602080505020303" pitchFamily="18" charset="0"/>
              </a:rPr>
              <a:t>day.</a:t>
            </a:r>
          </a:p>
          <a:p>
            <a:r>
              <a:rPr lang="en-US" sz="2800" dirty="0">
                <a:solidFill>
                  <a:srgbClr val="FF0000"/>
                </a:solidFill>
                <a:latin typeface="Baskerville Old Face" panose="02020602080505020303" pitchFamily="18" charset="0"/>
              </a:rPr>
              <a:t>Check</a:t>
            </a:r>
            <a:r>
              <a:rPr lang="en-US" sz="2800" dirty="0">
                <a:solidFill>
                  <a:srgbClr val="0070C0"/>
                </a:solidFill>
                <a:latin typeface="Baskerville Old Face" panose="02020602080505020303" pitchFamily="18" charset="0"/>
              </a:rPr>
              <a:t> your student’s work. Ask him or her questions!</a:t>
            </a:r>
          </a:p>
          <a:p>
            <a:r>
              <a:rPr lang="en-US" sz="2800" dirty="0">
                <a:solidFill>
                  <a:srgbClr val="FF0000"/>
                </a:solidFill>
                <a:latin typeface="Baskerville Old Face" panose="02020602080505020303" pitchFamily="18" charset="0"/>
              </a:rPr>
              <a:t>Sign</a:t>
            </a:r>
            <a:r>
              <a:rPr lang="en-US" sz="2800" dirty="0">
                <a:solidFill>
                  <a:srgbClr val="0070C0"/>
                </a:solidFill>
                <a:latin typeface="Baskerville Old Face" panose="02020602080505020303" pitchFamily="18" charset="0"/>
              </a:rPr>
              <a:t> his/her planner every day.</a:t>
            </a:r>
          </a:p>
          <a:p>
            <a:r>
              <a:rPr lang="en-US" sz="2800" dirty="0">
                <a:solidFill>
                  <a:srgbClr val="FF0000"/>
                </a:solidFill>
                <a:latin typeface="Baskerville Old Face" panose="02020602080505020303" pitchFamily="18" charset="0"/>
              </a:rPr>
              <a:t>Read </a:t>
            </a:r>
            <a:r>
              <a:rPr lang="en-US" sz="2800" dirty="0">
                <a:solidFill>
                  <a:srgbClr val="0070C0"/>
                </a:solidFill>
                <a:latin typeface="Baskerville Old Face" panose="02020602080505020303" pitchFamily="18" charset="0"/>
              </a:rPr>
              <a:t>every day for at least 15 minutes.</a:t>
            </a:r>
          </a:p>
          <a:p>
            <a:r>
              <a:rPr lang="en-US" sz="2800" dirty="0">
                <a:solidFill>
                  <a:srgbClr val="FF0000"/>
                </a:solidFill>
                <a:latin typeface="Baskerville Old Face" panose="02020602080505020303" pitchFamily="18" charset="0"/>
              </a:rPr>
              <a:t>Practice </a:t>
            </a:r>
            <a:r>
              <a:rPr lang="en-US" sz="2800" dirty="0">
                <a:solidFill>
                  <a:srgbClr val="0070C0"/>
                </a:solidFill>
                <a:latin typeface="Baskerville Old Face" panose="02020602080505020303" pitchFamily="18" charset="0"/>
              </a:rPr>
              <a:t>math facts addition, subtraction, or multiplication daily.</a:t>
            </a:r>
          </a:p>
        </p:txBody>
      </p:sp>
      <p:sp>
        <p:nvSpPr>
          <p:cNvPr id="4" name="TextBox 3"/>
          <p:cNvSpPr txBox="1"/>
          <p:nvPr/>
        </p:nvSpPr>
        <p:spPr>
          <a:xfrm>
            <a:off x="14054512" y="6491288"/>
            <a:ext cx="2020513" cy="3352800"/>
          </a:xfrm>
          <a:prstGeom prst="rect">
            <a:avLst/>
          </a:prstGeom>
          <a:noFill/>
        </p:spPr>
        <p:txBody>
          <a:bodyPr wrap="square" rtlCol="0">
            <a:spAutoFit/>
          </a:bodyPr>
          <a:lstStyle/>
          <a:p>
            <a:endParaRPr lang="en-US" dirty="0"/>
          </a:p>
        </p:txBody>
      </p:sp>
      <p:pic>
        <p:nvPicPr>
          <p:cNvPr id="3076" name="Picture 4" descr="http://sr.photos1.fotosearch.com/bthumb/CSP/CSP640/k6407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971800"/>
            <a:ext cx="17240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45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Baskerville Old Face" panose="02020602080505020303" pitchFamily="18" charset="0"/>
              </a:rPr>
              <a:t>Kindergarten Grading Policy</a:t>
            </a:r>
          </a:p>
        </p:txBody>
      </p:sp>
      <p:sp>
        <p:nvSpPr>
          <p:cNvPr id="4" name="TextBox 3"/>
          <p:cNvSpPr txBox="1"/>
          <p:nvPr/>
        </p:nvSpPr>
        <p:spPr>
          <a:xfrm>
            <a:off x="533400" y="1828800"/>
            <a:ext cx="6324600" cy="3539430"/>
          </a:xfrm>
          <a:prstGeom prst="rect">
            <a:avLst/>
          </a:prstGeom>
          <a:noFill/>
        </p:spPr>
        <p:txBody>
          <a:bodyPr wrap="square" rtlCol="0">
            <a:spAutoFit/>
          </a:bodyPr>
          <a:lstStyle/>
          <a:p>
            <a:r>
              <a:rPr lang="en-US" sz="2800" dirty="0">
                <a:latin typeface="Arial Rounded MT Bold" panose="020F0704030504030204" pitchFamily="34" charset="0"/>
              </a:rPr>
              <a:t>Kindergarten students earn: </a:t>
            </a:r>
          </a:p>
          <a:p>
            <a:r>
              <a:rPr lang="en-US" sz="2800" dirty="0">
                <a:latin typeface="Arial Rounded MT Bold" panose="020F0704030504030204" pitchFamily="34" charset="0"/>
              </a:rPr>
              <a:t>Mastery of Skills    -S</a:t>
            </a:r>
          </a:p>
          <a:p>
            <a:r>
              <a:rPr lang="en-US" sz="2800" dirty="0">
                <a:latin typeface="Arial Rounded MT Bold" panose="020F0704030504030204" pitchFamily="34" charset="0"/>
              </a:rPr>
              <a:t>Needs to Improve – N</a:t>
            </a:r>
          </a:p>
          <a:p>
            <a:endParaRPr lang="en-US" sz="2800" dirty="0">
              <a:latin typeface="Arial Rounded MT Bold" panose="020F0704030504030204" pitchFamily="34" charset="0"/>
            </a:endParaRPr>
          </a:p>
          <a:p>
            <a:r>
              <a:rPr lang="en-US" sz="2800" dirty="0">
                <a:latin typeface="Arial Rounded MT Bold" panose="020F0704030504030204" pitchFamily="34" charset="0"/>
              </a:rPr>
              <a:t>The teachers will share information about </a:t>
            </a:r>
            <a:r>
              <a:rPr lang="en-US" sz="2800" dirty="0">
                <a:solidFill>
                  <a:srgbClr val="FF0000"/>
                </a:solidFill>
                <a:latin typeface="Arial Rounded MT Bold" panose="020F0704030504030204" pitchFamily="34" charset="0"/>
              </a:rPr>
              <a:t>goals for each nine weeks </a:t>
            </a:r>
            <a:r>
              <a:rPr lang="en-US" sz="2800" dirty="0">
                <a:latin typeface="Arial Rounded MT Bold" panose="020F0704030504030204" pitchFamily="34" charset="0"/>
              </a:rPr>
              <a:t>via their </a:t>
            </a:r>
            <a:r>
              <a:rPr lang="en-US" sz="2800" i="1" dirty="0">
                <a:solidFill>
                  <a:schemeClr val="accent1">
                    <a:lumMod val="75000"/>
                  </a:schemeClr>
                </a:solidFill>
                <a:latin typeface="Arial Rounded MT Bold" panose="020F0704030504030204" pitchFamily="34" charset="0"/>
              </a:rPr>
              <a:t>classroom websites</a:t>
            </a:r>
            <a:r>
              <a:rPr lang="en-US" sz="2800" i="1" dirty="0">
                <a:latin typeface="Arial Rounded MT Bold" panose="020F0704030504030204" pitchFamily="34" charset="0"/>
              </a:rPr>
              <a:t> </a:t>
            </a:r>
            <a:r>
              <a:rPr lang="en-US" sz="2800" dirty="0">
                <a:latin typeface="Arial Rounded MT Bold" panose="020F0704030504030204" pitchFamily="34" charset="0"/>
              </a:rPr>
              <a:t>and </a:t>
            </a:r>
            <a:r>
              <a:rPr lang="en-US" sz="2800" i="1" dirty="0">
                <a:solidFill>
                  <a:schemeClr val="accent1">
                    <a:lumMod val="75000"/>
                  </a:schemeClr>
                </a:solidFill>
                <a:latin typeface="Arial Rounded MT Bold" panose="020F0704030504030204" pitchFamily="34" charset="0"/>
              </a:rPr>
              <a:t>weekly assignments.</a:t>
            </a:r>
          </a:p>
        </p:txBody>
      </p:sp>
      <p:pic>
        <p:nvPicPr>
          <p:cNvPr id="1026" name="Picture 2" descr="https://www.psdblogs.ca/gwolff/files/2013/11/report-card4-2idfp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501" y="4388385"/>
            <a:ext cx="2287316" cy="223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653051"/>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1386</TotalTime>
  <Words>1389</Words>
  <Application>Microsoft Office PowerPoint</Application>
  <PresentationFormat>On-screen Show (4:3)</PresentationFormat>
  <Paragraphs>183</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Rounded MT Bold</vt:lpstr>
      <vt:lpstr>Baskerville Old Face</vt:lpstr>
      <vt:lpstr>Calibri</vt:lpstr>
      <vt:lpstr>Cambria</vt:lpstr>
      <vt:lpstr>Corbel</vt:lpstr>
      <vt:lpstr>Kristen ITC</vt:lpstr>
      <vt:lpstr>Basis</vt:lpstr>
      <vt:lpstr>      Welcome to  Westview Elementary School  2017-2018   </vt:lpstr>
      <vt:lpstr>PowerPoint Presentation</vt:lpstr>
      <vt:lpstr>PowerPoint Presentation</vt:lpstr>
      <vt:lpstr>School Information</vt:lpstr>
      <vt:lpstr>Communication</vt:lpstr>
      <vt:lpstr>Remind 101</vt:lpstr>
      <vt:lpstr>Our Daily Schedule</vt:lpstr>
      <vt:lpstr>Homework Support</vt:lpstr>
      <vt:lpstr>Kindergarten Grading Policy</vt:lpstr>
      <vt:lpstr>Grading Policy</vt:lpstr>
      <vt:lpstr>Grading Policy</vt:lpstr>
      <vt:lpstr>Grading Policy</vt:lpstr>
      <vt:lpstr>WES Scholar Expectations</vt:lpstr>
      <vt:lpstr>WES School Events</vt:lpstr>
      <vt:lpstr>P.E. Information</vt:lpstr>
      <vt:lpstr>YEARBOOK Information</vt:lpstr>
      <vt:lpstr>PowerPoint Presentation</vt:lpstr>
      <vt:lpstr>Early Warning Truancy</vt:lpstr>
      <vt:lpstr>Student Handbook</vt:lpstr>
      <vt:lpstr>Drop-Off Procedures</vt:lpstr>
      <vt:lpstr>Pick-Up Procedures</vt:lpstr>
      <vt:lpstr>Bus Behavior Bus safety is important to us. Please talk with your scholar about behaving and RESPECTING the driver. Riding the bus is a privilege. Students will be suspended if bus rules are not obeyed.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Phenix City Elementary School</dc:title>
  <dc:creator>sysop</dc:creator>
  <cp:lastModifiedBy>Chermin</cp:lastModifiedBy>
  <cp:revision>112</cp:revision>
  <dcterms:created xsi:type="dcterms:W3CDTF">2014-06-27T12:57:29Z</dcterms:created>
  <dcterms:modified xsi:type="dcterms:W3CDTF">2017-07-22T17:27:27Z</dcterms:modified>
</cp:coreProperties>
</file>